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9" r:id="rId3"/>
    <p:sldId id="261" r:id="rId4"/>
    <p:sldId id="262" r:id="rId5"/>
    <p:sldId id="263" r:id="rId6"/>
    <p:sldId id="281" r:id="rId7"/>
    <p:sldId id="299" r:id="rId8"/>
    <p:sldId id="265" r:id="rId9"/>
    <p:sldId id="266" r:id="rId10"/>
    <p:sldId id="297" r:id="rId11"/>
    <p:sldId id="298" r:id="rId12"/>
    <p:sldId id="278" r:id="rId13"/>
    <p:sldId id="301" r:id="rId14"/>
    <p:sldId id="309" r:id="rId15"/>
    <p:sldId id="302" r:id="rId16"/>
    <p:sldId id="303" r:id="rId17"/>
    <p:sldId id="310" r:id="rId18"/>
    <p:sldId id="305" r:id="rId19"/>
    <p:sldId id="306" r:id="rId20"/>
    <p:sldId id="307" r:id="rId21"/>
    <p:sldId id="283" r:id="rId22"/>
    <p:sldId id="284" r:id="rId23"/>
    <p:sldId id="308" r:id="rId24"/>
    <p:sldId id="280" r:id="rId2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 userDrawn="1">
          <p15:clr>
            <a:srgbClr val="A4A3A4"/>
          </p15:clr>
        </p15:guide>
        <p15:guide id="2" pos="35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 Minard" initials="MM" lastIdx="1" clrIdx="0">
    <p:extLst>
      <p:ext uri="{19B8F6BF-5375-455C-9EA6-DF929625EA0E}">
        <p15:presenceInfo xmlns:p15="http://schemas.microsoft.com/office/powerpoint/2012/main" userId="d1104244ba1c9c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1286" y="38"/>
      </p:cViewPr>
      <p:guideLst>
        <p:guide orient="horz" pos="3960"/>
        <p:guide pos="3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hPercent val="10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630055973142876E-2"/>
          <c:y val="0.18386575549444706"/>
          <c:w val="0.95411256676793987"/>
          <c:h val="0.81613424450555294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Expenses</a:t>
            </a:r>
          </a:p>
        </c:rich>
      </c:tx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86-4358-B027-A6ED68360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86-4358-B027-A6ED68360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786-4358-B027-A6ED68360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786-4358-B027-A6ED68360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786-4358-B027-A6ED6836065C}"/>
              </c:ext>
            </c:extLst>
          </c:dPt>
          <c:dLbls>
            <c:dLbl>
              <c:idx val="0"/>
              <c:layout>
                <c:manualLayout>
                  <c:x val="-9.404396325459323E-2"/>
                  <c:y val="0.128373432487605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Gov</a:t>
                    </a:r>
                    <a:r>
                      <a:rPr lang="en-US" baseline="0"/>
                      <a:t> Affairs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12%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786-4358-B027-A6ED6836065C}"/>
                </c:ext>
              </c:extLst>
            </c:dLbl>
            <c:dLbl>
              <c:idx val="1"/>
              <c:layout>
                <c:manualLayout>
                  <c:x val="-2.4091649504412307E-2"/>
                  <c:y val="-5.69983155721667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Convention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9%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786-4358-B027-A6ED6836065C}"/>
                </c:ext>
              </c:extLst>
            </c:dLbl>
            <c:dLbl>
              <c:idx val="2"/>
              <c:layout>
                <c:manualLayout>
                  <c:x val="-0.23205424321959756"/>
                  <c:y val="-0.143845873432487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Pgm Support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30%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786-4358-B027-A6ED6836065C}"/>
                </c:ext>
              </c:extLst>
            </c:dLbl>
            <c:dLbl>
              <c:idx val="3"/>
              <c:layout>
                <c:manualLayout>
                  <c:x val="6.5207312993876096E-2"/>
                  <c:y val="-2.17889531025799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Office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6%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786-4358-B027-A6ED6836065C}"/>
                </c:ext>
              </c:extLst>
            </c:dLbl>
            <c:dLbl>
              <c:idx val="4"/>
              <c:layout>
                <c:manualLayout>
                  <c:x val="0.18629308836395447"/>
                  <c:y val="-1.67399387576553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Payroll</a:t>
                    </a:r>
                  </a:p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786-4358-B027-A6ED6836065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Budget!$D$27:$D$32</c:f>
              <c:strCache>
                <c:ptCount val="6"/>
                <c:pt idx="0">
                  <c:v>Gov Affairs</c:v>
                </c:pt>
                <c:pt idx="1">
                  <c:v>Convention</c:v>
                </c:pt>
                <c:pt idx="2">
                  <c:v>Program Support</c:v>
                </c:pt>
                <c:pt idx="3">
                  <c:v>Office</c:v>
                </c:pt>
                <c:pt idx="4">
                  <c:v>Payroll</c:v>
                </c:pt>
                <c:pt idx="5">
                  <c:v>Professional Fees</c:v>
                </c:pt>
              </c:strCache>
            </c:strRef>
          </c:cat>
          <c:val>
            <c:numRef>
              <c:f>Budget!$E$27:$E$32</c:f>
              <c:numCache>
                <c:formatCode>General</c:formatCode>
                <c:ptCount val="6"/>
                <c:pt idx="0">
                  <c:v>43090</c:v>
                </c:pt>
                <c:pt idx="1">
                  <c:v>8094</c:v>
                </c:pt>
                <c:pt idx="2">
                  <c:v>57643</c:v>
                </c:pt>
                <c:pt idx="3">
                  <c:v>13984</c:v>
                </c:pt>
                <c:pt idx="4">
                  <c:v>110035</c:v>
                </c:pt>
                <c:pt idx="5">
                  <c:v>14780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86-4358-B027-A6ED6836065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8786-4358-B027-A6ED68360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8786-4358-B027-A6ED68360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8786-4358-B027-A6ED68360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8786-4358-B027-A6ED68360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8786-4358-B027-A6ED6836065C}"/>
              </c:ext>
            </c:extLst>
          </c:dPt>
          <c:cat>
            <c:strRef>
              <c:f>Budget!$D$27:$D$32</c:f>
              <c:strCache>
                <c:ptCount val="6"/>
                <c:pt idx="0">
                  <c:v>Gov Affairs</c:v>
                </c:pt>
                <c:pt idx="1">
                  <c:v>Convention</c:v>
                </c:pt>
                <c:pt idx="2">
                  <c:v>Program Support</c:v>
                </c:pt>
                <c:pt idx="3">
                  <c:v>Office</c:v>
                </c:pt>
                <c:pt idx="4">
                  <c:v>Payroll</c:v>
                </c:pt>
                <c:pt idx="5">
                  <c:v>Professional Fees</c:v>
                </c:pt>
              </c:strCache>
            </c:strRef>
          </c:cat>
          <c:val>
            <c:numRef>
              <c:f>Budget!$F$27:$F$31</c:f>
              <c:numCache>
                <c:formatCode>0%</c:formatCode>
                <c:ptCount val="5"/>
                <c:pt idx="0">
                  <c:v>2.9154262516914748</c:v>
                </c:pt>
                <c:pt idx="1">
                  <c:v>0.5476319350473613</c:v>
                </c:pt>
                <c:pt idx="2">
                  <c:v>3.9000676589986467</c:v>
                </c:pt>
                <c:pt idx="3">
                  <c:v>0.94614343707713122</c:v>
                </c:pt>
                <c:pt idx="4">
                  <c:v>7.4448579161028414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786-4358-B027-A6ED68360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080074365704296"/>
          <c:y val="0.35733380839588225"/>
          <c:w val="0.23840026246719159"/>
          <c:h val="0.41600063988016789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9865127-ED82-4B23-88C6-482C39A6B0E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D6ABCB1-93C9-4B82-84EF-B84D5580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75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AC3D3F6-8D71-4DA6-9F86-996983C1D0C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DE86547-7F5F-4370-8AB8-220AD425C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86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4CB4-4E0B-4FA6-A2A8-C45AD70DAD66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4AD-CAA8-43A6-8730-FDB30AAF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5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2B46-4DB3-4BF7-84AA-B10234034EDF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4AD-CAA8-43A6-8730-FDB30AAF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8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38300" y="365126"/>
            <a:ext cx="6877050" cy="1325563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err="1"/>
              <a:t>eit</a:t>
            </a:r>
            <a:r>
              <a:rPr lang="en-US" dirty="0"/>
              <a:t> </a:t>
            </a:r>
            <a:r>
              <a:rPr lang="en-US" dirty="0" err="1"/>
              <a:t>Masteritle</a:t>
            </a:r>
            <a:r>
              <a:rPr lang="en-US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825625"/>
            <a:ext cx="6877050" cy="4351338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buSzPct val="115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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8F61-6DEE-4203-BB6F-D9C78D1C351A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9F8C8-98D7-4A44-8C01-700F5F9E07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35938" r="36735" b="15282"/>
          <a:stretch/>
        </p:blipFill>
        <p:spPr>
          <a:xfrm>
            <a:off x="-69851" y="0"/>
            <a:ext cx="1562101" cy="6858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638300" y="1690689"/>
            <a:ext cx="68770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6175" y="153552"/>
            <a:ext cx="1408298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9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E815-3452-495A-BDCC-E19F19E115D2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4AD-CAA8-43A6-8730-FDB30AAF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7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E3BB-AFC0-4A59-8DC7-EA9A848FE335}" type="datetime1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4AD-CAA8-43A6-8730-FDB30AAF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9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CAC3-18FF-48A4-9CC8-75EFA4E56C88}" type="datetime1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4AD-CAA8-43A6-8730-FDB30AAF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7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550" y="365126"/>
            <a:ext cx="5254625" cy="1325563"/>
          </a:xfrm>
        </p:spPr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1BF-DB26-400D-B9D3-9A90C9DD7E4E}" type="datetime1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4AD-CAA8-43A6-8730-FDB30AAF4D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444A8B-F41C-49B7-B1D5-01946C6A06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28273" r="32514" b="15282"/>
          <a:stretch/>
        </p:blipFill>
        <p:spPr>
          <a:xfrm>
            <a:off x="0" y="0"/>
            <a:ext cx="2114551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241551" y="1690689"/>
            <a:ext cx="627379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6175" y="153552"/>
            <a:ext cx="1408298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3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ACEE-2AFE-4D65-8B3B-8784AAE3D221}" type="datetime1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4AD-CAA8-43A6-8730-FDB30AAF4D9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444A8B-F41C-49B7-B1D5-01946C6A06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28273" r="32514" b="15282"/>
          <a:stretch/>
        </p:blipFill>
        <p:spPr>
          <a:xfrm>
            <a:off x="0" y="0"/>
            <a:ext cx="2114551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241551" y="1690689"/>
            <a:ext cx="627379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6175" y="153552"/>
            <a:ext cx="1408298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98AF-B215-4E85-95A4-4806600063D9}" type="datetime1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4AD-CAA8-43A6-8730-FDB30AAF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4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270F-E3B0-46FC-BC62-0867B321D868}" type="datetime1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ED4AD-CAA8-43A6-8730-FDB30AAF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701F2-5EE7-4999-8EFC-9541486C8225}" type="datetime1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ED4AD-CAA8-43A6-8730-FDB30AAF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0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b143facts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04849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162049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3562349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161DDF-DAD1-46D1-A8E0-8D82AC24C7D4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3562349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7ED4AD-CAA8-43A6-8730-FDB30AAF4D9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457" r="4602" b="39880"/>
          <a:stretch/>
        </p:blipFill>
        <p:spPr>
          <a:xfrm>
            <a:off x="0" y="0"/>
            <a:ext cx="9182099" cy="70117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4874" y="649288"/>
            <a:ext cx="7372350" cy="5905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874" y="878345"/>
            <a:ext cx="7299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MONTANA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OUTFITTERS </a:t>
            </a:r>
          </a:p>
          <a:p>
            <a:pPr marL="0" indent="0" algn="ctr">
              <a:buFont typeface="+mj-lt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GUIDES ASSOCIATION</a:t>
            </a:r>
          </a:p>
          <a:p>
            <a:pPr marL="0" indent="0" algn="ctr">
              <a:buFont typeface="+mj-lt"/>
              <a:buNone/>
            </a:pPr>
            <a:r>
              <a:rPr lang="en-US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WINTER CONVENTION 2022</a:t>
            </a:r>
          </a:p>
          <a:p>
            <a:pPr marL="0" indent="0" algn="ctr">
              <a:buFont typeface="+mj-lt"/>
              <a:buNone/>
            </a:pP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Helena, Montana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9893" y="2862529"/>
            <a:ext cx="7042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Executive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Director’s Report to the Membership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1299" y="5761071"/>
            <a:ext cx="1919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Mac Minard</a:t>
            </a:r>
          </a:p>
          <a:p>
            <a:r>
              <a:rPr lang="en-US" b="1" baseline="0" dirty="0"/>
              <a:t>Executive Director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50" y="3684003"/>
            <a:ext cx="1992999" cy="19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90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MOGA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z="1400" smtClean="0"/>
              <a:pPr/>
              <a:t>10</a:t>
            </a:fld>
            <a:endParaRPr lang="en-US" sz="1400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39F1FEC-CBEB-4E1B-9E50-46E0522D53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529262"/>
              </p:ext>
            </p:extLst>
          </p:nvPr>
        </p:nvGraphicFramePr>
        <p:xfrm>
          <a:off x="2423301" y="2494544"/>
          <a:ext cx="5592939" cy="399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4EF9C7A-077A-40E4-A2BE-81B56A6F6ECB}"/>
              </a:ext>
            </a:extLst>
          </p:cNvPr>
          <p:cNvSpPr/>
          <p:nvPr/>
        </p:nvSpPr>
        <p:spPr>
          <a:xfrm>
            <a:off x="1688706" y="1875118"/>
            <a:ext cx="3172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$240 k in FY21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75856-E99C-4392-B03F-C6FC84B83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127" y="2934940"/>
            <a:ext cx="5176963" cy="319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MOGA Expenses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z="1400" smtClean="0"/>
              <a:pPr/>
              <a:t>11</a:t>
            </a:fld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EF9C7A-077A-40E4-A2BE-81B56A6F6ECB}"/>
              </a:ext>
            </a:extLst>
          </p:cNvPr>
          <p:cNvSpPr/>
          <p:nvPr/>
        </p:nvSpPr>
        <p:spPr>
          <a:xfrm>
            <a:off x="1688706" y="1875118"/>
            <a:ext cx="3172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$221k in FY21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93FE0EE-B9F3-413D-AC21-1AC858178B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772569"/>
              </p:ext>
            </p:extLst>
          </p:nvPr>
        </p:nvGraphicFramePr>
        <p:xfrm>
          <a:off x="2092960" y="2398338"/>
          <a:ext cx="6422390" cy="381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9603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2021 Accomplishments</a:t>
            </a:r>
            <a:br>
              <a:rPr lang="en-US" dirty="0"/>
            </a:br>
            <a:r>
              <a:rPr lang="en-US" sz="2800" i="1" dirty="0"/>
              <a:t>In the Area of Advocacy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82748-082C-48D3-8C68-217E14CEBAA9}"/>
              </a:ext>
            </a:extLst>
          </p:cNvPr>
          <p:cNvSpPr txBox="1"/>
          <p:nvPr/>
        </p:nvSpPr>
        <p:spPr>
          <a:xfrm>
            <a:off x="1965693" y="1968559"/>
            <a:ext cx="67731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2021 Legislative Session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Appointments to key Commissions, Boards, and Work Groups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Legislative Sportsmen's Caucus AC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Governors Office of Tourism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Madison River management issues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FW Commission, MBO, Parks</a:t>
            </a:r>
          </a:p>
        </p:txBody>
      </p:sp>
    </p:spTree>
    <p:extLst>
      <p:ext uri="{BB962C8B-B14F-4D97-AF65-F5344CB8AC3E}">
        <p14:creationId xmlns:p14="http://schemas.microsoft.com/office/powerpoint/2010/main" val="355185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2021 Accomplishments</a:t>
            </a:r>
            <a:br>
              <a:rPr lang="en-US" dirty="0"/>
            </a:br>
            <a:r>
              <a:rPr lang="en-US" sz="2800" i="1" dirty="0"/>
              <a:t>In the Area of Communication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82748-082C-48D3-8C68-217E14CEBAA9}"/>
              </a:ext>
            </a:extLst>
          </p:cNvPr>
          <p:cNvSpPr txBox="1"/>
          <p:nvPr/>
        </p:nvSpPr>
        <p:spPr>
          <a:xfrm>
            <a:off x="1945373" y="1968559"/>
            <a:ext cx="67731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2021 PREVIEW &amp; GUIDE THE MONTANA LEGISLATURE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Newsletter releases in 2021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Created a temporary website </a:t>
            </a:r>
            <a:r>
              <a:rPr lang="en-US" sz="2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SB143facts.com</a:t>
            </a:r>
            <a:endParaRPr lang="en-US" sz="2400" u="sng" dirty="0">
              <a:solidFill>
                <a:srgbClr val="0563C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u="sng" dirty="0">
              <a:solidFill>
                <a:srgbClr val="0563C1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Issued 12 MOGA Calls to Action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 Media presence – Three sites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Created License Portal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6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2021 Accomplishments</a:t>
            </a:r>
            <a:br>
              <a:rPr lang="en-US" dirty="0"/>
            </a:br>
            <a:r>
              <a:rPr lang="en-US" sz="2800" i="1" dirty="0"/>
              <a:t>In the Area of Communication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82748-082C-48D3-8C68-217E14CEBAA9}"/>
              </a:ext>
            </a:extLst>
          </p:cNvPr>
          <p:cNvSpPr txBox="1"/>
          <p:nvPr/>
        </p:nvSpPr>
        <p:spPr>
          <a:xfrm>
            <a:off x="1742173" y="2090172"/>
            <a:ext cx="71681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Printed Materials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HADF brochure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Website Management for members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Banner Ad Brochure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Online Search Guide (users)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make the most of preference points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Annual Report </a:t>
            </a:r>
          </a:p>
        </p:txBody>
      </p:sp>
    </p:spTree>
    <p:extLst>
      <p:ext uri="{BB962C8B-B14F-4D97-AF65-F5344CB8AC3E}">
        <p14:creationId xmlns:p14="http://schemas.microsoft.com/office/powerpoint/2010/main" val="400075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2021 Accomplishments</a:t>
            </a:r>
            <a:br>
              <a:rPr lang="en-US" dirty="0"/>
            </a:br>
            <a:r>
              <a:rPr lang="en-US" sz="2800" i="1" dirty="0"/>
              <a:t>In the Area of Legislation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82748-082C-48D3-8C68-217E14CEBAA9}"/>
              </a:ext>
            </a:extLst>
          </p:cNvPr>
          <p:cNvSpPr txBox="1"/>
          <p:nvPr/>
        </p:nvSpPr>
        <p:spPr>
          <a:xfrm>
            <a:off x="1742173" y="1944303"/>
            <a:ext cx="677317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Passed Amendments HB 635 that provided One-Time Only licenses </a:t>
            </a:r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Passed amendments to HB 635 modifying the existing non-resident Preference Point system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Passed HB 260, Revising non-resident fishing license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Passed SB 275, Significantly modifying the Board of Outfitters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Other Legislation, MOGA supported and help pass legislation </a:t>
            </a:r>
            <a:endParaRPr lang="en-US" sz="2000" dirty="0">
              <a:cs typeface="Arial" panose="020B0604020202020204" pitchFamily="34" charset="0"/>
            </a:endParaRPr>
          </a:p>
          <a:p>
            <a:endParaRPr lang="en-US" dirty="0"/>
          </a:p>
          <a:p>
            <a:pPr algn="ctr"/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There has not been a SINGLE Governor signed piece of anti-outfitting legislation passed since 1993!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52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2021 Accomplishments</a:t>
            </a:r>
            <a:br>
              <a:rPr lang="en-US" dirty="0"/>
            </a:br>
            <a:r>
              <a:rPr lang="en-US" sz="2800" i="1" dirty="0"/>
              <a:t>In the Area of Legislation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82748-082C-48D3-8C68-217E14CEBAA9}"/>
              </a:ext>
            </a:extLst>
          </p:cNvPr>
          <p:cNvSpPr txBox="1"/>
          <p:nvPr/>
        </p:nvSpPr>
        <p:spPr>
          <a:xfrm>
            <a:off x="1843773" y="2177983"/>
            <a:ext cx="67731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Montana Board of Outfitters Rules,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Passed SB 275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Passed two Significant Rule Packages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October – 14 Rule Changes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December – 4 Rule Changes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54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2021 Accomplishments</a:t>
            </a:r>
            <a:br>
              <a:rPr lang="en-US" dirty="0"/>
            </a:br>
            <a:r>
              <a:rPr lang="en-US" sz="2800" i="1" dirty="0"/>
              <a:t>In the Area of Education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82748-082C-48D3-8C68-217E14CEBAA9}"/>
              </a:ext>
            </a:extLst>
          </p:cNvPr>
          <p:cNvSpPr txBox="1"/>
          <p:nvPr/>
        </p:nvSpPr>
        <p:spPr>
          <a:xfrm>
            <a:off x="1742173" y="2130694"/>
            <a:ext cx="67731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the understanding of the outfitting industry’s role in tourism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members with a best of class convention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Travel insurance program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MOGA membership tool kit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31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2021 Accomplishments</a:t>
            </a:r>
            <a:br>
              <a:rPr lang="en-US" dirty="0"/>
            </a:br>
            <a:r>
              <a:rPr lang="en-US" sz="2800" i="1" dirty="0"/>
              <a:t>In Industry Sustainability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82748-082C-48D3-8C68-217E14CEBAA9}"/>
              </a:ext>
            </a:extLst>
          </p:cNvPr>
          <p:cNvSpPr txBox="1"/>
          <p:nvPr/>
        </p:nvSpPr>
        <p:spPr>
          <a:xfrm>
            <a:off x="1742173" y="1944303"/>
            <a:ext cx="67731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Passed Amendments to HB 637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Time Only License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Enhance Preference Point System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Support, encourage and assist with succession from guide to outfitter status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Mentorship program (knowledgeable outfitter members help newer/younger members)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Relentless objection to rules, policy and statutes that unnecessarily restrict or create barriers to entry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03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2021 Accomplishments</a:t>
            </a:r>
            <a:br>
              <a:rPr lang="en-US" dirty="0"/>
            </a:br>
            <a:r>
              <a:rPr lang="en-US" sz="2800" i="1" dirty="0"/>
              <a:t>In the Area of Marketing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82748-082C-48D3-8C68-217E14CEBAA9}"/>
              </a:ext>
            </a:extLst>
          </p:cNvPr>
          <p:cNvSpPr txBox="1"/>
          <p:nvPr/>
        </p:nvSpPr>
        <p:spPr>
          <a:xfrm>
            <a:off x="1742173" y="1944303"/>
            <a:ext cx="67731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Electronic concierge service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2,200+ individual inquiries were sent to MOGA member outfitters through MOGA website in 2021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Participated fully in tourism surveys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Outfitting is tourism campaign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2211706"/>
            <a:ext cx="6964162" cy="1325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To protect, enhance and effectively</a:t>
            </a:r>
          </a:p>
          <a:p>
            <a:pPr marL="0" indent="0" algn="ctr">
              <a:buNone/>
            </a:pPr>
            <a:r>
              <a:rPr lang="en-US" dirty="0"/>
              <a:t> represent the Montana outfitting industry </a:t>
            </a:r>
          </a:p>
          <a:p>
            <a:pPr marL="0" indent="0" algn="ctr">
              <a:buNone/>
            </a:pPr>
            <a:r>
              <a:rPr lang="en-US" dirty="0"/>
              <a:t>in all its forms.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91431" y="4533900"/>
            <a:ext cx="6057900" cy="723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</a:rPr>
              <a:t>Conservation – Tourism – Service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80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2021 Accomplishments</a:t>
            </a:r>
            <a:br>
              <a:rPr lang="en-US" b="1" dirty="0"/>
            </a:br>
            <a:r>
              <a:rPr lang="en-US" sz="2800" i="1" dirty="0"/>
              <a:t>In the Area of Ethics Advocacy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82748-082C-48D3-8C68-217E14CEBAA9}"/>
              </a:ext>
            </a:extLst>
          </p:cNvPr>
          <p:cNvSpPr txBox="1"/>
          <p:nvPr/>
        </p:nvSpPr>
        <p:spPr>
          <a:xfrm>
            <a:off x="1874253" y="2201367"/>
            <a:ext cx="67731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Diligently inform and explain new compliance regulations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Revised board ethics policy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Positive comments in the media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Delivered six life-changing Big Hearts trip experiences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56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MOGA Website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075" name="F3BA22D2-4FEA-4A58-AC8F-81A6C0130EFA" descr="DF24F93C-E5A7-4A13-B72E-5FCBEDE0ED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23" y="2082800"/>
            <a:ext cx="7589877" cy="416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59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Big Hearts Under the Big Sky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2031616"/>
            <a:ext cx="6877050" cy="180149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dirty="0"/>
              <a:t>Montana’s </a:t>
            </a:r>
            <a:r>
              <a:rPr lang="en-US" b="1" dirty="0"/>
              <a:t>premiere</a:t>
            </a:r>
            <a:r>
              <a:rPr lang="en-US" dirty="0"/>
              <a:t> charity serving </a:t>
            </a:r>
            <a:r>
              <a:rPr lang="en-US" b="1" dirty="0"/>
              <a:t>military </a:t>
            </a:r>
            <a:r>
              <a:rPr lang="en-US" dirty="0"/>
              <a:t>service men and women, as well as </a:t>
            </a:r>
            <a:r>
              <a:rPr lang="en-US" b="1" dirty="0"/>
              <a:t>children</a:t>
            </a:r>
            <a:r>
              <a:rPr lang="en-US" dirty="0"/>
              <a:t> who face a life-threatening illness, as well as their families. </a:t>
            </a:r>
          </a:p>
          <a:p>
            <a:pPr marL="0" lvl="0" indent="0">
              <a:buClr>
                <a:schemeClr val="tx1"/>
              </a:buClr>
              <a:buNone/>
            </a:pPr>
            <a:endParaRPr lang="en-US" sz="2400" dirty="0"/>
          </a:p>
          <a:p>
            <a:pPr lvl="0"/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ACB2F92-2084-4F0B-83EB-5A29956983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826746"/>
              </p:ext>
            </p:extLst>
          </p:nvPr>
        </p:nvGraphicFramePr>
        <p:xfrm>
          <a:off x="3687114" y="4213928"/>
          <a:ext cx="2770836" cy="2278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7114" y="4213928"/>
                        <a:ext cx="2770836" cy="2278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754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Big Hearts Under the Big Sky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820" y="2101532"/>
            <a:ext cx="6877050" cy="2654936"/>
          </a:xfrm>
        </p:spPr>
        <p:txBody>
          <a:bodyPr>
            <a:normAutofit/>
          </a:bodyPr>
          <a:lstStyle/>
          <a:p>
            <a:pPr marL="0" lvl="0" indent="0">
              <a:buClr>
                <a:schemeClr val="tx1"/>
              </a:buClr>
              <a:buNone/>
            </a:pPr>
            <a:r>
              <a:rPr lang="en-US" dirty="0"/>
              <a:t>Since 2008, Big Hearts has: </a:t>
            </a: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Served 81 families/groups </a:t>
            </a: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Served 442 people </a:t>
            </a: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Involved 47 MOGA outfitters businesses </a:t>
            </a: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Accounted for $555,000+ donated Montana outdoor adventures 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ACB2F92-2084-4F0B-83EB-5A29956983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922528"/>
              </p:ext>
            </p:extLst>
          </p:nvPr>
        </p:nvGraphicFramePr>
        <p:xfrm>
          <a:off x="6287682" y="4939485"/>
          <a:ext cx="1722684" cy="1416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ACB2F92-2084-4F0B-83EB-5A29956983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7682" y="4939485"/>
                        <a:ext cx="1722684" cy="1416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437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04849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162049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3562349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161DDF-DAD1-46D1-A8E0-8D82AC24C7D4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3562349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7ED4AD-CAA8-43A6-8730-FDB30AAF4D9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457" r="4602" b="39880"/>
          <a:stretch/>
        </p:blipFill>
        <p:spPr>
          <a:xfrm>
            <a:off x="0" y="0"/>
            <a:ext cx="9182099" cy="70117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4874" y="649288"/>
            <a:ext cx="7372350" cy="5905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9200" y="3110942"/>
            <a:ext cx="66236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YOUR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TIME, DEDICATION AND INVOLVEMENT WITH THE </a:t>
            </a:r>
          </a:p>
          <a:p>
            <a:pPr marL="0" indent="0" algn="ctr">
              <a:buFont typeface="+mj-lt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MONTANA OUTFITTERS </a:t>
            </a:r>
          </a:p>
          <a:p>
            <a:pPr marL="0" indent="0" algn="ctr">
              <a:buFont typeface="+mj-lt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&amp; GUIDES ASSOCIATION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853" y="5449786"/>
            <a:ext cx="5760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An engaged and committed membership builds a strong and effective organization. </a:t>
            </a:r>
            <a:endParaRPr lang="en-US" sz="2000" b="1" i="1" baseline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50" y="891194"/>
            <a:ext cx="1992999" cy="19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2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Core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2005013"/>
            <a:ext cx="68770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MOGA’s core values align tightly with the mission and vision of the organization:</a:t>
            </a:r>
          </a:p>
          <a:p>
            <a:r>
              <a:rPr lang="en-US" sz="2400" dirty="0"/>
              <a:t>Professional Excellence</a:t>
            </a:r>
          </a:p>
          <a:p>
            <a:r>
              <a:rPr lang="en-US" sz="2400" dirty="0"/>
              <a:t>Integrity</a:t>
            </a:r>
          </a:p>
          <a:p>
            <a:r>
              <a:rPr lang="en-US" sz="2400" dirty="0"/>
              <a:t>Engaged</a:t>
            </a:r>
          </a:p>
          <a:p>
            <a:r>
              <a:rPr lang="en-US" sz="2400" dirty="0"/>
              <a:t>Enthusiastic</a:t>
            </a:r>
          </a:p>
          <a:p>
            <a:r>
              <a:rPr lang="en-US" sz="2400" dirty="0"/>
              <a:t>Respectful</a:t>
            </a:r>
          </a:p>
          <a:p>
            <a:r>
              <a:rPr lang="en-US" sz="2400" dirty="0"/>
              <a:t>Decisive</a:t>
            </a:r>
          </a:p>
          <a:p>
            <a:r>
              <a:rPr lang="en-US" sz="2400" dirty="0"/>
              <a:t>Effective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5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Seven Core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671" y="2213447"/>
            <a:ext cx="6877050" cy="262068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SzPct val="110000"/>
              <a:buNone/>
            </a:pPr>
            <a:r>
              <a:rPr lang="en-US" dirty="0"/>
              <a:t>MOGA is the lead trade organization representing Montana’s outfitting industry and serves seven core functions related to that role.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SzPct val="110000"/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2995" y="4969476"/>
            <a:ext cx="402674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4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Seven Core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881186"/>
            <a:ext cx="7505700" cy="484028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SzPct val="110000"/>
            </a:pPr>
            <a:r>
              <a:rPr lang="en-US" sz="2400" b="1" i="1" dirty="0"/>
              <a:t>Advocacy – </a:t>
            </a:r>
            <a:r>
              <a:rPr lang="en-US" sz="2400" dirty="0"/>
              <a:t>a relentless and highly effective voice of the industry</a:t>
            </a:r>
            <a:endParaRPr lang="en-US" sz="2400" b="1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rgbClr val="002060"/>
              </a:buClr>
              <a:buSzPct val="110000"/>
            </a:pPr>
            <a:r>
              <a:rPr lang="en-US" sz="2400" b="1" i="1" dirty="0"/>
              <a:t>Communication –</a:t>
            </a:r>
            <a:r>
              <a:rPr lang="en-US" sz="2400" dirty="0"/>
              <a:t> membership informed on critical issues and actions affecting them</a:t>
            </a:r>
          </a:p>
          <a:p>
            <a:pPr lvl="0"/>
            <a:r>
              <a:rPr lang="en-US" sz="2400" b="1" i="1" dirty="0"/>
              <a:t>Legislation –</a:t>
            </a:r>
            <a:r>
              <a:rPr lang="en-US" sz="2400" dirty="0"/>
              <a:t> highly effective advocacy for responsible yet minimal state and federal regulation of the industry</a:t>
            </a:r>
          </a:p>
          <a:p>
            <a:r>
              <a:rPr lang="en-US" sz="2400" b="1" i="1" dirty="0"/>
              <a:t>Education</a:t>
            </a:r>
            <a:r>
              <a:rPr lang="en-US" sz="2400" dirty="0"/>
              <a:t> </a:t>
            </a:r>
            <a:r>
              <a:rPr lang="en-US" sz="2400" b="1" i="1" dirty="0"/>
              <a:t>– </a:t>
            </a:r>
            <a:r>
              <a:rPr lang="en-US" sz="2400" dirty="0"/>
              <a:t>accurately and positively characterize the contributions of the industry and conduct focused training opportunities that aid MOGA members in compliance and best practices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5">
                  <a:lumMod val="75000"/>
                </a:schemeClr>
              </a:buClr>
              <a:buSzPct val="110000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7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Seven Core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2168209"/>
            <a:ext cx="7101439" cy="3033711"/>
          </a:xfrm>
        </p:spPr>
        <p:txBody>
          <a:bodyPr>
            <a:noAutofit/>
          </a:bodyPr>
          <a:lstStyle/>
          <a:p>
            <a:pPr lvl="0"/>
            <a:r>
              <a:rPr lang="en-US" sz="2400" b="1" i="1" dirty="0"/>
              <a:t>Industry Sustainability</a:t>
            </a:r>
            <a:r>
              <a:rPr lang="en-US" sz="2400" dirty="0"/>
              <a:t> </a:t>
            </a:r>
            <a:r>
              <a:rPr lang="en-US" sz="2400" b="1" i="1" dirty="0"/>
              <a:t>–</a:t>
            </a:r>
            <a:r>
              <a:rPr lang="en-US" sz="2400" dirty="0"/>
              <a:t> seek stability for the industry in statute, regulation and market share</a:t>
            </a:r>
          </a:p>
          <a:p>
            <a:pPr lvl="0"/>
            <a:r>
              <a:rPr lang="en-US" sz="2400" b="1" i="1" dirty="0"/>
              <a:t>Marketing –</a:t>
            </a:r>
            <a:r>
              <a:rPr lang="en-US" sz="2400" dirty="0"/>
              <a:t> promote members and their businesses (MOGA member advantage) </a:t>
            </a:r>
          </a:p>
          <a:p>
            <a:pPr lvl="0"/>
            <a:r>
              <a:rPr lang="en-US" sz="2400" b="1" i="1" dirty="0"/>
              <a:t>Ethics Advocacy –</a:t>
            </a:r>
            <a:r>
              <a:rPr lang="en-US" sz="2400" dirty="0"/>
              <a:t> promote the highest standard with members and expect them to be upheld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4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MOGA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19622B-FCB4-4CF6-AAD9-6925597FED9F}"/>
              </a:ext>
            </a:extLst>
          </p:cNvPr>
          <p:cNvSpPr/>
          <p:nvPr/>
        </p:nvSpPr>
        <p:spPr>
          <a:xfrm>
            <a:off x="3880514" y="5576798"/>
            <a:ext cx="2767485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2021 Memberships</a:t>
            </a:r>
          </a:p>
          <a:p>
            <a:pPr>
              <a:tabLst>
                <a:tab pos="1774825" algn="r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Outfitter	271</a:t>
            </a:r>
          </a:p>
          <a:p>
            <a:pPr>
              <a:tabLst>
                <a:tab pos="1774825" algn="r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Guide	162</a:t>
            </a:r>
          </a:p>
          <a:p>
            <a:pPr>
              <a:tabLst>
                <a:tab pos="1774825" algn="r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Business	  76</a:t>
            </a:r>
          </a:p>
          <a:p>
            <a:pPr>
              <a:tabLst>
                <a:tab pos="1774825" algn="r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Associate	17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7B4E2E-BC4C-4F07-B540-9E7473B0B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137" y="1852619"/>
            <a:ext cx="5476240" cy="35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MOGA Leadership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z="1400" smtClean="0"/>
              <a:pPr/>
              <a:t>8</a:t>
            </a:fld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4550400" y="1907516"/>
            <a:ext cx="1565033" cy="78931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President</a:t>
            </a:r>
          </a:p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Dusty Crary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99800" y="4099808"/>
            <a:ext cx="7486276" cy="880293"/>
            <a:chOff x="1511300" y="4099809"/>
            <a:chExt cx="7613276" cy="831900"/>
          </a:xfrm>
        </p:grpSpPr>
        <p:sp>
          <p:nvSpPr>
            <p:cNvPr id="8" name="Rounded Rectangle 7"/>
            <p:cNvSpPr/>
            <p:nvPr/>
          </p:nvSpPr>
          <p:spPr>
            <a:xfrm>
              <a:off x="1511300" y="4099809"/>
              <a:ext cx="933825" cy="831900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D1</a:t>
              </a:r>
            </a:p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Cody</a:t>
              </a:r>
            </a:p>
            <a:p>
              <a:pPr algn="ctr"/>
              <a:r>
                <a:rPr lang="en-US" sz="1400" b="1" dirty="0" err="1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Carr</a:t>
              </a:r>
              <a:endParaRPr lang="en-US" sz="14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236542" y="4099809"/>
              <a:ext cx="933825" cy="831900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D7</a:t>
              </a:r>
            </a:p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Rod Paschke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82335" y="4099809"/>
              <a:ext cx="933825" cy="831900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D6</a:t>
              </a:r>
            </a:p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Chris Faber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65507" y="4099809"/>
              <a:ext cx="933825" cy="831900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D2</a:t>
              </a:r>
            </a:p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Justin Burdett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373921" y="4099809"/>
              <a:ext cx="933825" cy="831900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D4</a:t>
              </a:r>
            </a:p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Joe Haas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419714" y="4099809"/>
              <a:ext cx="933825" cy="831900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D3</a:t>
              </a:r>
            </a:p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Scott</a:t>
              </a:r>
            </a:p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Cargill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28128" y="4099809"/>
              <a:ext cx="933825" cy="831900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D5</a:t>
              </a:r>
            </a:p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Mike</a:t>
              </a:r>
            </a:p>
            <a:p>
              <a:pPr algn="ctr"/>
              <a:r>
                <a:rPr lang="en-US" sz="1400" b="1" dirty="0" err="1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Colpo</a:t>
              </a:r>
              <a:endParaRPr lang="en-US" sz="14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190751" y="4099809"/>
              <a:ext cx="933825" cy="831900"/>
            </a:xfrm>
            <a:prstGeom prst="round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At Large</a:t>
              </a:r>
            </a:p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Scott</a:t>
              </a:r>
            </a:p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Vollmer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62993" y="3050777"/>
            <a:ext cx="4109890" cy="789315"/>
            <a:chOff x="3106270" y="2923777"/>
            <a:chExt cx="4109890" cy="789315"/>
          </a:xfrm>
        </p:grpSpPr>
        <p:sp>
          <p:nvSpPr>
            <p:cNvPr id="17" name="Rounded Rectangle 16"/>
            <p:cNvSpPr/>
            <p:nvPr/>
          </p:nvSpPr>
          <p:spPr>
            <a:xfrm>
              <a:off x="3106270" y="2923777"/>
              <a:ext cx="1565033" cy="789315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President Elect</a:t>
              </a:r>
            </a:p>
            <a:p>
              <a:pPr algn="ctr"/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Chris J Francis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651127" y="2923777"/>
              <a:ext cx="1565033" cy="789315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Vice President</a:t>
              </a:r>
            </a:p>
            <a:p>
              <a:pPr algn="ctr"/>
              <a:r>
                <a:rPr lang="en-US" sz="1600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Eric Albus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3939989" y="2913658"/>
            <a:ext cx="2825938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084294" y="3953435"/>
            <a:ext cx="6573369" cy="9255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  <a:stCxn id="7" idx="2"/>
          </p:cNvCxnSpPr>
          <p:nvPr/>
        </p:nvCxnSpPr>
        <p:spPr>
          <a:xfrm>
            <a:off x="5332917" y="2696831"/>
            <a:ext cx="0" cy="216827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2"/>
          </p:cNvCxnSpPr>
          <p:nvPr/>
        </p:nvCxnSpPr>
        <p:spPr>
          <a:xfrm flipH="1">
            <a:off x="6590366" y="3840092"/>
            <a:ext cx="1" cy="12259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ED2D47F-EC6C-44C7-A97A-D0FE18364EFD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045510" y="3840092"/>
            <a:ext cx="0" cy="13711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38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MOGA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F8C8-98D7-4A44-8C01-700F5F9E075C}" type="slidenum">
              <a:rPr lang="en-US" sz="1400" smtClean="0"/>
              <a:pPr/>
              <a:t>9</a:t>
            </a:fld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4049832" y="2004571"/>
            <a:ext cx="1568529" cy="78931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Executive Director</a:t>
            </a:r>
          </a:p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Mac Minard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78794" y="3050777"/>
            <a:ext cx="1565033" cy="78931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Executive Assistant</a:t>
            </a:r>
          </a:p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Jennifer Cronen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802433" y="3595430"/>
            <a:ext cx="1565033" cy="78931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Lobbyist </a:t>
            </a:r>
          </a:p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Taylor Luther Group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3743827" y="3274335"/>
            <a:ext cx="2841122" cy="1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H="1">
            <a:off x="4837593" y="2829859"/>
            <a:ext cx="3494" cy="473295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  <a:endCxn id="18" idx="0"/>
          </p:cNvCxnSpPr>
          <p:nvPr/>
        </p:nvCxnSpPr>
        <p:spPr>
          <a:xfrm>
            <a:off x="6584950" y="3272198"/>
            <a:ext cx="0" cy="323232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056822" y="3588218"/>
            <a:ext cx="1565033" cy="78931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Web Support</a:t>
            </a:r>
          </a:p>
          <a:p>
            <a:pPr algn="ctr"/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Strategies 360</a:t>
            </a:r>
          </a:p>
        </p:txBody>
      </p:sp>
      <p:cxnSp>
        <p:nvCxnSpPr>
          <p:cNvPr id="27" name="Straight Connector 26"/>
          <p:cNvCxnSpPr>
            <a:endCxn id="21" idx="0"/>
          </p:cNvCxnSpPr>
          <p:nvPr/>
        </p:nvCxnSpPr>
        <p:spPr>
          <a:xfrm>
            <a:off x="4832349" y="3297598"/>
            <a:ext cx="6990" cy="29062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815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1793</TotalTime>
  <Words>840</Words>
  <Application>Microsoft Office PowerPoint</Application>
  <PresentationFormat>On-screen Show (4:3)</PresentationFormat>
  <Paragraphs>217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Arial Rounded MT Bold</vt:lpstr>
      <vt:lpstr>Calibri</vt:lpstr>
      <vt:lpstr>Calibri Light</vt:lpstr>
      <vt:lpstr>Symbol</vt:lpstr>
      <vt:lpstr>Wingdings</vt:lpstr>
      <vt:lpstr>Office Theme</vt:lpstr>
      <vt:lpstr>PDF</vt:lpstr>
      <vt:lpstr>PowerPoint Presentation</vt:lpstr>
      <vt:lpstr>Our Mission</vt:lpstr>
      <vt:lpstr>Our Core Values</vt:lpstr>
      <vt:lpstr>Seven Core Functions </vt:lpstr>
      <vt:lpstr>Seven Core Functions </vt:lpstr>
      <vt:lpstr>Seven Core Functions </vt:lpstr>
      <vt:lpstr>MOGA Membership</vt:lpstr>
      <vt:lpstr>MOGA Leadership</vt:lpstr>
      <vt:lpstr>MOGA Staff</vt:lpstr>
      <vt:lpstr>MOGA Income</vt:lpstr>
      <vt:lpstr>MOGA Expenses</vt:lpstr>
      <vt:lpstr>2021 Accomplishments In the Area of Advocacy </vt:lpstr>
      <vt:lpstr>2021 Accomplishments In the Area of Communication</vt:lpstr>
      <vt:lpstr>2021 Accomplishments In the Area of Communication</vt:lpstr>
      <vt:lpstr>2021 Accomplishments In the Area of Legislation</vt:lpstr>
      <vt:lpstr>2021 Accomplishments In the Area of Legislation</vt:lpstr>
      <vt:lpstr>2021 Accomplishments In the Area of Education</vt:lpstr>
      <vt:lpstr>2021 Accomplishments In Industry Sustainability</vt:lpstr>
      <vt:lpstr>2021 Accomplishments In the Area of Marketing </vt:lpstr>
      <vt:lpstr>2021 Accomplishments In the Area of Ethics Advocacy  </vt:lpstr>
      <vt:lpstr>MOGA Website Updates</vt:lpstr>
      <vt:lpstr>Big Hearts Under the Big Sky</vt:lpstr>
      <vt:lpstr>Big Hearts Under the Big Sky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Kesler</dc:creator>
  <cp:lastModifiedBy>Mac Minard</cp:lastModifiedBy>
  <cp:revision>105</cp:revision>
  <cp:lastPrinted>2016-01-24T22:22:21Z</cp:lastPrinted>
  <dcterms:created xsi:type="dcterms:W3CDTF">2016-01-24T19:17:27Z</dcterms:created>
  <dcterms:modified xsi:type="dcterms:W3CDTF">2022-01-14T13:54:45Z</dcterms:modified>
</cp:coreProperties>
</file>