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322" r:id="rId4"/>
    <p:sldId id="327" r:id="rId5"/>
    <p:sldId id="326" r:id="rId6"/>
    <p:sldId id="324" r:id="rId7"/>
    <p:sldId id="325" r:id="rId8"/>
    <p:sldId id="316" r:id="rId9"/>
    <p:sldId id="293"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39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27E66B-1967-5547-B55F-91808E2A5A94}" type="datetimeFigureOut">
              <a:rPr lang="en-US" smtClean="0"/>
              <a:t>1/4/19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E07ED3-8A86-3C4B-8CBC-5E8D416C9F40}" type="slidenum">
              <a:rPr lang="en-US" smtClean="0"/>
              <a:t>‹#›</a:t>
            </a:fld>
            <a:endParaRPr lang="en-US" dirty="0"/>
          </a:p>
        </p:txBody>
      </p:sp>
    </p:spTree>
    <p:extLst>
      <p:ext uri="{BB962C8B-B14F-4D97-AF65-F5344CB8AC3E}">
        <p14:creationId xmlns:p14="http://schemas.microsoft.com/office/powerpoint/2010/main" val="12385794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0EE153-414A-4AAA-9B70-722E60FAB7E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8B9D66-A948-4D98-80C4-B0A3EDFF6F75}" type="datetimeFigureOut">
              <a:rPr lang="en-US" smtClean="0"/>
              <a:pPr/>
              <a:t>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E0EE153-414A-4AAA-9B70-722E60FAB7E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8B9D66-A948-4D98-80C4-B0A3EDFF6F75}" type="datetimeFigureOut">
              <a:rPr lang="en-US" smtClean="0"/>
              <a:pPr/>
              <a:t>1/4/19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0EE153-414A-4AAA-9B70-722E60FAB7E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0"/>
            <a:ext cx="8610600" cy="1447800"/>
          </a:xfrm>
        </p:spPr>
        <p:txBody>
          <a:bodyPr>
            <a:normAutofit fontScale="90000"/>
          </a:bodyPr>
          <a:lstStyle/>
          <a:p>
            <a:r>
              <a:rPr lang="en-US" dirty="0" smtClean="0">
                <a:effectLst/>
              </a:rPr>
              <a:t>2019 Lion Management Input Strategy </a:t>
            </a:r>
            <a:endParaRPr lang="en-US" dirty="0" smtClean="0"/>
          </a:p>
        </p:txBody>
      </p:sp>
      <p:sp>
        <p:nvSpPr>
          <p:cNvPr id="3" name="Subtitle 2"/>
          <p:cNvSpPr>
            <a:spLocks noGrp="1"/>
          </p:cNvSpPr>
          <p:nvPr>
            <p:ph type="subTitle" idx="1"/>
          </p:nvPr>
        </p:nvSpPr>
        <p:spPr>
          <a:xfrm>
            <a:off x="4267200" y="3886200"/>
            <a:ext cx="4120896" cy="1752600"/>
          </a:xfrm>
        </p:spPr>
        <p:txBody>
          <a:bodyPr/>
          <a:lstStyle/>
          <a:p>
            <a:pPr algn="ctr"/>
            <a:r>
              <a:rPr lang="en-US" dirty="0" smtClean="0">
                <a:latin typeface="+mj-lt"/>
              </a:rPr>
              <a:t>Presented  By </a:t>
            </a:r>
          </a:p>
          <a:p>
            <a:pPr algn="ctr"/>
            <a:r>
              <a:rPr lang="en-US" dirty="0" smtClean="0">
                <a:latin typeface="+mj-lt"/>
              </a:rPr>
              <a:t>Pat Tabor</a:t>
            </a:r>
            <a:endParaRPr lang="en-US" dirty="0">
              <a:latin typeface="+mj-lt"/>
            </a:endParaRPr>
          </a:p>
        </p:txBody>
      </p:sp>
      <p:pic>
        <p:nvPicPr>
          <p:cNvPr id="5" name="Picture 4" descr="NEWFinalColo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200400"/>
            <a:ext cx="3810000" cy="342203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sz="half" idx="2"/>
          </p:nvPr>
        </p:nvSpPr>
        <p:spPr/>
        <p:txBody>
          <a:bodyPr>
            <a:normAutofit/>
          </a:bodyPr>
          <a:lstStyle/>
          <a:p>
            <a:r>
              <a:rPr lang="en-US" sz="4000" dirty="0" smtClean="0">
                <a:latin typeface="Comic Sans MS" panose="030F0702030302020204" pitchFamily="66" charset="0"/>
              </a:rPr>
              <a:t>Q &amp; A</a:t>
            </a:r>
            <a:endParaRPr lang="en-US" sz="4000" dirty="0">
              <a:latin typeface="Comic Sans MS" panose="030F0702030302020204" pitchFamily="66" charset="0"/>
            </a:endParaRPr>
          </a:p>
        </p:txBody>
      </p:sp>
      <p:pic>
        <p:nvPicPr>
          <p:cNvPr id="5" name="Picture Placeholder 4" descr="questions.jpg"/>
          <p:cNvPicPr>
            <a:picLocks noGrp="1" noChangeAspect="1"/>
          </p:cNvPicPr>
          <p:nvPr>
            <p:ph type="pic" idx="1"/>
          </p:nvPr>
        </p:nvPicPr>
        <p:blipFill>
          <a:blip r:embed="rId2" cstate="print"/>
          <a:srcRect t="13866" b="13866"/>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pPr algn="ctr"/>
            <a:r>
              <a:rPr lang="en-US" dirty="0" smtClean="0"/>
              <a:t>   Topics and Themes</a:t>
            </a:r>
            <a:endParaRPr lang="en-US" dirty="0"/>
          </a:p>
        </p:txBody>
      </p:sp>
      <p:sp>
        <p:nvSpPr>
          <p:cNvPr id="3" name="Content Placeholder 2"/>
          <p:cNvSpPr>
            <a:spLocks noGrp="1"/>
          </p:cNvSpPr>
          <p:nvPr>
            <p:ph idx="1"/>
          </p:nvPr>
        </p:nvSpPr>
        <p:spPr>
          <a:xfrm>
            <a:off x="304800" y="1447800"/>
            <a:ext cx="8229600" cy="2895600"/>
          </a:xfrm>
        </p:spPr>
        <p:txBody>
          <a:bodyPr>
            <a:noAutofit/>
          </a:bodyPr>
          <a:lstStyle/>
          <a:p>
            <a:pPr algn="just">
              <a:lnSpc>
                <a:spcPct val="160000"/>
              </a:lnSpc>
            </a:pPr>
            <a:r>
              <a:rPr lang="en-US" sz="2000" dirty="0" smtClean="0">
                <a:latin typeface="+mj-lt"/>
              </a:rPr>
              <a:t>Presentation on Conservation and Monitoring</a:t>
            </a:r>
          </a:p>
          <a:p>
            <a:pPr algn="just">
              <a:lnSpc>
                <a:spcPct val="160000"/>
              </a:lnSpc>
            </a:pPr>
            <a:r>
              <a:rPr lang="en-US" sz="2000" dirty="0" smtClean="0">
                <a:latin typeface="+mj-lt"/>
              </a:rPr>
              <a:t>Summary of MOGA Perspective</a:t>
            </a:r>
          </a:p>
          <a:p>
            <a:pPr algn="just">
              <a:lnSpc>
                <a:spcPct val="160000"/>
              </a:lnSpc>
            </a:pPr>
            <a:r>
              <a:rPr lang="en-US" sz="2000" dirty="0" smtClean="0">
                <a:latin typeface="+mj-lt"/>
              </a:rPr>
              <a:t>What MOGA will oppose/support</a:t>
            </a:r>
          </a:p>
          <a:p>
            <a:pPr algn="just">
              <a:lnSpc>
                <a:spcPct val="160000"/>
              </a:lnSpc>
            </a:pPr>
            <a:r>
              <a:rPr lang="en-US" sz="2000" dirty="0" smtClean="0">
                <a:latin typeface="+mj-lt"/>
              </a:rPr>
              <a:t>Proposed Legislation on Nonresident Hound Handlers</a:t>
            </a:r>
          </a:p>
          <a:p>
            <a:pPr algn="just">
              <a:lnSpc>
                <a:spcPct val="160000"/>
              </a:lnSpc>
            </a:pPr>
            <a:r>
              <a:rPr lang="en-US" sz="2000" dirty="0" smtClean="0">
                <a:latin typeface="+mj-lt"/>
              </a:rPr>
              <a:t>Allocation discussions mid 2019</a:t>
            </a:r>
          </a:p>
          <a:p>
            <a:pPr algn="just">
              <a:lnSpc>
                <a:spcPct val="160000"/>
              </a:lnSpc>
            </a:pPr>
            <a:r>
              <a:rPr lang="en-US" sz="2000" dirty="0" smtClean="0">
                <a:latin typeface="+mj-lt"/>
              </a:rPr>
              <a:t>What we need from you</a:t>
            </a:r>
          </a:p>
          <a:p>
            <a:pPr algn="just">
              <a:lnSpc>
                <a:spcPct val="160000"/>
              </a:lnSpc>
            </a:pPr>
            <a:r>
              <a:rPr lang="en-US" sz="2000" dirty="0" smtClean="0">
                <a:latin typeface="+mj-lt"/>
              </a:rPr>
              <a:t>Q &amp; A</a:t>
            </a:r>
            <a:endParaRPr lang="en-US" sz="2000" dirty="0">
              <a:latin typeface="+mj-lt"/>
            </a:endParaRPr>
          </a:p>
        </p:txBody>
      </p:sp>
      <p:pic>
        <p:nvPicPr>
          <p:cNvPr id="5" name="Picture 4" descr="Image-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3791252"/>
            <a:ext cx="2589609" cy="3048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pPr algn="ctr"/>
            <a:r>
              <a:rPr lang="en-US" dirty="0" smtClean="0"/>
              <a:t>MOGA’s  Perspective on Lion Report</a:t>
            </a:r>
            <a:endParaRPr lang="en-US" dirty="0"/>
          </a:p>
        </p:txBody>
      </p:sp>
      <p:sp>
        <p:nvSpPr>
          <p:cNvPr id="3" name="Content Placeholder 2"/>
          <p:cNvSpPr>
            <a:spLocks noGrp="1"/>
          </p:cNvSpPr>
          <p:nvPr>
            <p:ph idx="1"/>
          </p:nvPr>
        </p:nvSpPr>
        <p:spPr>
          <a:xfrm>
            <a:off x="304800" y="2362200"/>
            <a:ext cx="8458200" cy="4389120"/>
          </a:xfrm>
        </p:spPr>
        <p:txBody>
          <a:bodyPr>
            <a:normAutofit/>
          </a:bodyPr>
          <a:lstStyle/>
          <a:p>
            <a:pPr>
              <a:lnSpc>
                <a:spcPct val="150000"/>
              </a:lnSpc>
            </a:pPr>
            <a:r>
              <a:rPr lang="en-US" sz="2200" dirty="0" smtClean="0">
                <a:latin typeface="+mj-lt"/>
              </a:rPr>
              <a:t>Generally support the science and conclusions of the conservation strategy and monitoring program</a:t>
            </a:r>
          </a:p>
          <a:p>
            <a:pPr>
              <a:lnSpc>
                <a:spcPct val="150000"/>
              </a:lnSpc>
            </a:pPr>
            <a:r>
              <a:rPr lang="en-US" sz="2200" dirty="0" smtClean="0">
                <a:latin typeface="+mj-lt"/>
              </a:rPr>
              <a:t>Believe any references left in the report regarding allocations are inappropriate, and are not properly researched and vetted.  Report fails to articulate the impact of unregulated nonresident houndsmen impact over the </a:t>
            </a:r>
            <a:r>
              <a:rPr lang="en-US" sz="2200" dirty="0" smtClean="0">
                <a:latin typeface="+mj-lt"/>
              </a:rPr>
              <a:t>years</a:t>
            </a:r>
          </a:p>
          <a:p>
            <a:pPr>
              <a:lnSpc>
                <a:spcPct val="150000"/>
              </a:lnSpc>
            </a:pPr>
            <a:r>
              <a:rPr lang="en-US" sz="2200" dirty="0" smtClean="0">
                <a:latin typeface="+mj-lt"/>
              </a:rPr>
              <a:t>MOGA believes there should be an Inclusion </a:t>
            </a:r>
            <a:r>
              <a:rPr lang="en-US" sz="2200" dirty="0">
                <a:latin typeface="+mj-lt"/>
              </a:rPr>
              <a:t>of a table comparing lion harvest quota and actual harvest by </a:t>
            </a:r>
            <a:r>
              <a:rPr lang="en-US" sz="2200" dirty="0" smtClean="0">
                <a:latin typeface="+mj-lt"/>
              </a:rPr>
              <a:t>year and </a:t>
            </a:r>
            <a:r>
              <a:rPr lang="en-US" sz="2200" dirty="0">
                <a:latin typeface="+mj-lt"/>
              </a:rPr>
              <a:t>Region</a:t>
            </a:r>
            <a:endParaRPr lang="en-US" sz="2200" dirty="0" smtClean="0">
              <a:latin typeface="+mj-lt"/>
            </a:endParaRPr>
          </a:p>
        </p:txBody>
      </p:sp>
    </p:spTree>
    <p:extLst>
      <p:ext uri="{BB962C8B-B14F-4D97-AF65-F5344CB8AC3E}">
        <p14:creationId xmlns:p14="http://schemas.microsoft.com/office/powerpoint/2010/main" val="30611180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pPr algn="ctr"/>
            <a:r>
              <a:rPr lang="en-US" dirty="0" smtClean="0"/>
              <a:t>MOGA’s  Perspective on Lion Report</a:t>
            </a:r>
            <a:endParaRPr lang="en-US" dirty="0"/>
          </a:p>
        </p:txBody>
      </p:sp>
      <p:sp>
        <p:nvSpPr>
          <p:cNvPr id="3" name="Content Placeholder 2"/>
          <p:cNvSpPr>
            <a:spLocks noGrp="1"/>
          </p:cNvSpPr>
          <p:nvPr>
            <p:ph idx="1"/>
          </p:nvPr>
        </p:nvSpPr>
        <p:spPr>
          <a:xfrm>
            <a:off x="304800" y="2362200"/>
            <a:ext cx="8458200" cy="4389120"/>
          </a:xfrm>
        </p:spPr>
        <p:txBody>
          <a:bodyPr>
            <a:normAutofit/>
          </a:bodyPr>
          <a:lstStyle/>
          <a:p>
            <a:pPr>
              <a:lnSpc>
                <a:spcPct val="150000"/>
              </a:lnSpc>
            </a:pPr>
            <a:r>
              <a:rPr lang="en-US" sz="2200" dirty="0" smtClean="0">
                <a:latin typeface="+mj-lt"/>
              </a:rPr>
              <a:t> The Report </a:t>
            </a:r>
            <a:r>
              <a:rPr lang="en-US" sz="2200" dirty="0">
                <a:latin typeface="+mj-lt"/>
              </a:rPr>
              <a:t>is silent on how error terms related to abundance estimates will </a:t>
            </a:r>
            <a:r>
              <a:rPr lang="en-US" sz="2200" dirty="0" smtClean="0">
                <a:latin typeface="+mj-lt"/>
              </a:rPr>
              <a:t>be utilized </a:t>
            </a:r>
            <a:r>
              <a:rPr lang="en-US" sz="2200" dirty="0">
                <a:latin typeface="+mj-lt"/>
              </a:rPr>
              <a:t>in developing ecoregional harvest levels and translated to </a:t>
            </a:r>
            <a:r>
              <a:rPr lang="en-US" sz="2200" dirty="0" smtClean="0">
                <a:latin typeface="+mj-lt"/>
              </a:rPr>
              <a:t>Regional Harvest strategies. MOGA believes this </a:t>
            </a:r>
            <a:r>
              <a:rPr lang="en-US" sz="2200" dirty="0">
                <a:latin typeface="+mj-lt"/>
              </a:rPr>
              <a:t>a major technical </a:t>
            </a:r>
            <a:r>
              <a:rPr lang="en-US" sz="2200" dirty="0" smtClean="0">
                <a:latin typeface="+mj-lt"/>
              </a:rPr>
              <a:t>oversight </a:t>
            </a:r>
            <a:r>
              <a:rPr lang="en-US" sz="2200" dirty="0">
                <a:latin typeface="+mj-lt"/>
              </a:rPr>
              <a:t>and is the place where </a:t>
            </a:r>
            <a:r>
              <a:rPr lang="en-US" sz="2200" dirty="0" smtClean="0">
                <a:latin typeface="+mj-lt"/>
              </a:rPr>
              <a:t>over regulation </a:t>
            </a:r>
            <a:r>
              <a:rPr lang="en-US" sz="2200" dirty="0">
                <a:latin typeface="+mj-lt"/>
              </a:rPr>
              <a:t>can occur when the data are not fine enough to </a:t>
            </a:r>
            <a:r>
              <a:rPr lang="en-US" sz="2200" dirty="0" smtClean="0">
                <a:latin typeface="+mj-lt"/>
              </a:rPr>
              <a:t>support</a:t>
            </a:r>
          </a:p>
          <a:p>
            <a:pPr>
              <a:lnSpc>
                <a:spcPct val="150000"/>
              </a:lnSpc>
            </a:pPr>
            <a:r>
              <a:rPr lang="en-US" sz="2200" dirty="0" smtClean="0">
                <a:latin typeface="+mj-lt"/>
              </a:rPr>
              <a:t>If </a:t>
            </a:r>
            <a:r>
              <a:rPr lang="en-US" sz="2200" dirty="0" smtClean="0">
                <a:latin typeface="+mj-lt"/>
              </a:rPr>
              <a:t>report extracts allocation conversations, MOGA will support at Commission and Legislative funding</a:t>
            </a:r>
          </a:p>
        </p:txBody>
      </p:sp>
    </p:spTree>
    <p:extLst>
      <p:ext uri="{BB962C8B-B14F-4D97-AF65-F5344CB8AC3E}">
        <p14:creationId xmlns:p14="http://schemas.microsoft.com/office/powerpoint/2010/main" val="23936927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Support - Oppose</a:t>
            </a:r>
            <a:endParaRPr lang="en-US" dirty="0"/>
          </a:p>
        </p:txBody>
      </p:sp>
      <p:sp>
        <p:nvSpPr>
          <p:cNvPr id="3" name="Content Placeholder 2"/>
          <p:cNvSpPr>
            <a:spLocks noGrp="1"/>
          </p:cNvSpPr>
          <p:nvPr>
            <p:ph idx="1"/>
          </p:nvPr>
        </p:nvSpPr>
        <p:spPr>
          <a:xfrm>
            <a:off x="304800" y="1524000"/>
            <a:ext cx="8458200" cy="4389120"/>
          </a:xfrm>
        </p:spPr>
        <p:txBody>
          <a:bodyPr>
            <a:normAutofit fontScale="92500" lnSpcReduction="10000"/>
          </a:bodyPr>
          <a:lstStyle/>
          <a:p>
            <a:pPr>
              <a:lnSpc>
                <a:spcPct val="150000"/>
              </a:lnSpc>
            </a:pPr>
            <a:r>
              <a:rPr lang="en-US" sz="2200" dirty="0" smtClean="0">
                <a:latin typeface="+mj-lt"/>
              </a:rPr>
              <a:t>Any references or summations that conclude that outfitted  nonresident participation is to blame for imbalance or social issues</a:t>
            </a:r>
          </a:p>
          <a:p>
            <a:pPr>
              <a:lnSpc>
                <a:spcPct val="150000"/>
              </a:lnSpc>
            </a:pPr>
            <a:r>
              <a:rPr lang="en-US" sz="2200" dirty="0" smtClean="0">
                <a:latin typeface="+mj-lt"/>
              </a:rPr>
              <a:t>Further migration to a permit system for districts within regions and applying to new regions</a:t>
            </a:r>
          </a:p>
          <a:p>
            <a:pPr>
              <a:lnSpc>
                <a:spcPct val="150000"/>
              </a:lnSpc>
            </a:pPr>
            <a:r>
              <a:rPr lang="en-US" sz="2200" dirty="0" smtClean="0">
                <a:latin typeface="+mj-lt"/>
              </a:rPr>
              <a:t>Elimination of hybrid method in Region 2 as fair and effective tool for balanced participation and nonresident opportunity</a:t>
            </a:r>
          </a:p>
          <a:p>
            <a:pPr>
              <a:lnSpc>
                <a:spcPct val="150000"/>
              </a:lnSpc>
            </a:pPr>
            <a:r>
              <a:rPr lang="en-US" sz="2200" dirty="0" smtClean="0">
                <a:latin typeface="+mj-lt"/>
              </a:rPr>
              <a:t>Further permit stratification by sex</a:t>
            </a:r>
          </a:p>
          <a:p>
            <a:pPr>
              <a:lnSpc>
                <a:spcPct val="150000"/>
              </a:lnSpc>
            </a:pPr>
            <a:r>
              <a:rPr lang="en-US" sz="2200" dirty="0" smtClean="0">
                <a:latin typeface="+mj-lt"/>
              </a:rPr>
              <a:t>Morphing current HDs into super eco-region districts resulting in redistribution of existing priority use permits currently owned by outfitters</a:t>
            </a:r>
          </a:p>
        </p:txBody>
      </p:sp>
    </p:spTree>
    <p:extLst>
      <p:ext uri="{BB962C8B-B14F-4D97-AF65-F5344CB8AC3E}">
        <p14:creationId xmlns:p14="http://schemas.microsoft.com/office/powerpoint/2010/main" val="36601080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rmAutofit fontScale="90000"/>
          </a:bodyPr>
          <a:lstStyle/>
          <a:p>
            <a:pPr algn="ctr"/>
            <a:r>
              <a:rPr lang="en-US" dirty="0" smtClean="0"/>
              <a:t>Proposed Nonresident Hound Handler’s Bill</a:t>
            </a:r>
            <a:endParaRPr lang="en-US" dirty="0"/>
          </a:p>
        </p:txBody>
      </p:sp>
      <p:sp>
        <p:nvSpPr>
          <p:cNvPr id="3" name="Content Placeholder 2"/>
          <p:cNvSpPr>
            <a:spLocks noGrp="1"/>
          </p:cNvSpPr>
          <p:nvPr>
            <p:ph idx="1"/>
          </p:nvPr>
        </p:nvSpPr>
        <p:spPr>
          <a:xfrm>
            <a:off x="304800" y="1981200"/>
            <a:ext cx="8458200" cy="4389120"/>
          </a:xfrm>
        </p:spPr>
        <p:txBody>
          <a:bodyPr>
            <a:normAutofit fontScale="77500" lnSpcReduction="20000"/>
          </a:bodyPr>
          <a:lstStyle/>
          <a:p>
            <a:pPr>
              <a:lnSpc>
                <a:spcPct val="150000"/>
              </a:lnSpc>
            </a:pPr>
            <a:r>
              <a:rPr lang="en-US" sz="2200" dirty="0">
                <a:latin typeface="+mj-lt"/>
              </a:rPr>
              <a:t>To create a license and drawing mechanism that puts a structure and limit on the number of nonresident hound handlers legally authorized to hunt with dogs in Montana for mountain lions.  </a:t>
            </a:r>
            <a:endParaRPr lang="en-US" sz="2200" dirty="0" smtClean="0">
              <a:latin typeface="+mj-lt"/>
            </a:endParaRPr>
          </a:p>
          <a:p>
            <a:pPr>
              <a:lnSpc>
                <a:spcPct val="150000"/>
              </a:lnSpc>
            </a:pPr>
            <a:r>
              <a:rPr lang="en-US" sz="2200" dirty="0" smtClean="0">
                <a:latin typeface="+mj-lt"/>
              </a:rPr>
              <a:t>The </a:t>
            </a:r>
            <a:r>
              <a:rPr lang="en-US" sz="2200" dirty="0">
                <a:latin typeface="+mj-lt"/>
              </a:rPr>
              <a:t>law would create a new license, there would be a limit of </a:t>
            </a:r>
            <a:r>
              <a:rPr lang="en-US" sz="2200" dirty="0" smtClean="0">
                <a:latin typeface="+mj-lt"/>
              </a:rPr>
              <a:t>35 </a:t>
            </a:r>
            <a:r>
              <a:rPr lang="en-US" sz="2200" dirty="0">
                <a:latin typeface="+mj-lt"/>
              </a:rPr>
              <a:t>licenses issued and would require a draw that includes specifying what district the nonresident houndsmen chooses to use.  </a:t>
            </a:r>
            <a:endParaRPr lang="en-US" sz="2200" dirty="0" smtClean="0">
              <a:latin typeface="+mj-lt"/>
            </a:endParaRPr>
          </a:p>
          <a:p>
            <a:pPr>
              <a:lnSpc>
                <a:spcPct val="150000"/>
              </a:lnSpc>
            </a:pPr>
            <a:r>
              <a:rPr lang="en-US" sz="2200" dirty="0" smtClean="0">
                <a:latin typeface="+mj-lt"/>
              </a:rPr>
              <a:t>The </a:t>
            </a:r>
            <a:r>
              <a:rPr lang="en-US" sz="2200" dirty="0">
                <a:latin typeface="+mj-lt"/>
              </a:rPr>
              <a:t>nonresident houndsmen would also be required to possess a nonresident lion license for the district they are hunting with a dog.  The law would prohibit the nonresident houndsmen from using the dogs hunting in assistance of another lion license holder. </a:t>
            </a:r>
            <a:endParaRPr lang="en-US" sz="2200" dirty="0" smtClean="0">
              <a:latin typeface="+mj-lt"/>
            </a:endParaRPr>
          </a:p>
          <a:p>
            <a:pPr>
              <a:lnSpc>
                <a:spcPct val="150000"/>
              </a:lnSpc>
            </a:pPr>
            <a:r>
              <a:rPr lang="en-US" sz="2200" dirty="0" smtClean="0">
                <a:latin typeface="+mj-lt"/>
              </a:rPr>
              <a:t>Proceeds </a:t>
            </a:r>
            <a:r>
              <a:rPr lang="en-US" sz="2200" dirty="0">
                <a:latin typeface="+mj-lt"/>
              </a:rPr>
              <a:t>from the new license and drawing fees would be specifically ear marked for contribution to funding the new lion conservation management and monitoring program being proposed for implementation in </a:t>
            </a:r>
            <a:r>
              <a:rPr lang="en-US" sz="2200" dirty="0" smtClean="0">
                <a:latin typeface="+mj-lt"/>
              </a:rPr>
              <a:t>2019.</a:t>
            </a:r>
          </a:p>
        </p:txBody>
      </p:sp>
    </p:spTree>
    <p:extLst>
      <p:ext uri="{BB962C8B-B14F-4D97-AF65-F5344CB8AC3E}">
        <p14:creationId xmlns:p14="http://schemas.microsoft.com/office/powerpoint/2010/main" val="2295334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18370"/>
            <a:ext cx="8229600" cy="1143000"/>
          </a:xfrm>
        </p:spPr>
        <p:txBody>
          <a:bodyPr>
            <a:normAutofit fontScale="90000"/>
          </a:bodyPr>
          <a:lstStyle/>
          <a:p>
            <a:pPr>
              <a:lnSpc>
                <a:spcPct val="160000"/>
              </a:lnSpc>
            </a:pPr>
            <a:r>
              <a:rPr lang="en-US" sz="5400" dirty="0"/>
              <a:t>Allocation discussions mid 2019</a:t>
            </a:r>
          </a:p>
        </p:txBody>
      </p:sp>
      <p:sp>
        <p:nvSpPr>
          <p:cNvPr id="3" name="Content Placeholder 2"/>
          <p:cNvSpPr>
            <a:spLocks noGrp="1"/>
          </p:cNvSpPr>
          <p:nvPr>
            <p:ph idx="1"/>
          </p:nvPr>
        </p:nvSpPr>
        <p:spPr>
          <a:xfrm>
            <a:off x="457200" y="1752600"/>
            <a:ext cx="8077200" cy="4389120"/>
          </a:xfrm>
        </p:spPr>
        <p:txBody>
          <a:bodyPr>
            <a:normAutofit/>
          </a:bodyPr>
          <a:lstStyle/>
          <a:p>
            <a:pPr marL="457200" indent="-457200">
              <a:lnSpc>
                <a:spcPct val="150000"/>
              </a:lnSpc>
              <a:buFont typeface="+mj-lt"/>
              <a:buAutoNum type="arabicPeriod"/>
            </a:pPr>
            <a:r>
              <a:rPr lang="en-US" sz="2200" dirty="0" smtClean="0">
                <a:latin typeface="+mj-lt"/>
              </a:rPr>
              <a:t>Must fight off trend towards more nonresident limitations placed by special permit designation</a:t>
            </a:r>
          </a:p>
          <a:p>
            <a:pPr marL="457200" indent="-457200">
              <a:lnSpc>
                <a:spcPct val="150000"/>
              </a:lnSpc>
              <a:buFont typeface="+mj-lt"/>
              <a:buAutoNum type="arabicPeriod"/>
            </a:pPr>
            <a:r>
              <a:rPr lang="en-US" sz="2200" dirty="0" smtClean="0">
                <a:latin typeface="+mj-lt"/>
              </a:rPr>
              <a:t>Fight off effort to dissolve the hybrid method being used in Region 2, encourage its usage in other Regions</a:t>
            </a:r>
          </a:p>
          <a:p>
            <a:pPr marL="457200" indent="-457200">
              <a:lnSpc>
                <a:spcPct val="150000"/>
              </a:lnSpc>
              <a:buFont typeface="+mj-lt"/>
              <a:buAutoNum type="arabicPeriod"/>
            </a:pPr>
            <a:r>
              <a:rPr lang="en-US" sz="2200" dirty="0" smtClean="0">
                <a:latin typeface="+mj-lt"/>
              </a:rPr>
              <a:t>MOGA legislation crucial in sorting out the real source of social conflict </a:t>
            </a:r>
            <a:r>
              <a:rPr lang="en-US" sz="2200" dirty="0" smtClean="0">
                <a:latin typeface="+mj-lt"/>
                <a:sym typeface="Wingdings"/>
              </a:rPr>
              <a:t></a:t>
            </a:r>
            <a:r>
              <a:rPr lang="en-US" sz="2200" dirty="0" smtClean="0">
                <a:latin typeface="+mj-lt"/>
              </a:rPr>
              <a:t> nonresident houndsmen pressure and illegal outfitting, not legal outfitter assisted nonresident participation as some would have you believe</a:t>
            </a:r>
          </a:p>
          <a:p>
            <a:pPr marL="457200" indent="-457200">
              <a:lnSpc>
                <a:spcPct val="150000"/>
              </a:lnSpc>
              <a:buFont typeface="+mj-lt"/>
              <a:buAutoNum type="arabicPeriod"/>
            </a:pPr>
            <a:endParaRPr lang="en-US" sz="2200" dirty="0" smtClean="0">
              <a:latin typeface="+mj-lt"/>
            </a:endParaRPr>
          </a:p>
        </p:txBody>
      </p:sp>
    </p:spTree>
    <p:extLst>
      <p:ext uri="{BB962C8B-B14F-4D97-AF65-F5344CB8AC3E}">
        <p14:creationId xmlns:p14="http://schemas.microsoft.com/office/powerpoint/2010/main" val="27784567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youhavemyattention.jpg"/>
          <p:cNvPicPr>
            <a:picLocks noGrp="1" noChangeAspect="1"/>
          </p:cNvPicPr>
          <p:nvPr>
            <p:ph type="pic" idx="1"/>
          </p:nvPr>
        </p:nvPicPr>
        <p:blipFill>
          <a:blip r:embed="rId2" cstate="print"/>
          <a:srcRect t="2714" b="2714"/>
          <a:stretch>
            <a:fillRect/>
          </a:stretch>
        </p:blipFill>
        <p:spPr>
          <a:xfrm rot="420000">
            <a:off x="3107498" y="1121224"/>
            <a:ext cx="5368533" cy="4149134"/>
          </a:xfrm>
        </p:spPr>
      </p:pic>
      <p:sp>
        <p:nvSpPr>
          <p:cNvPr id="7" name="TextBox 6"/>
          <p:cNvSpPr txBox="1"/>
          <p:nvPr/>
        </p:nvSpPr>
        <p:spPr>
          <a:xfrm>
            <a:off x="762000" y="773023"/>
            <a:ext cx="1524000" cy="5181355"/>
          </a:xfrm>
          <a:prstGeom prst="rect">
            <a:avLst/>
          </a:prstGeom>
          <a:noFill/>
        </p:spPr>
        <p:txBody>
          <a:bodyPr wrap="square" rtlCol="0">
            <a:spAutoFit/>
          </a:bodyPr>
          <a:lstStyle/>
          <a:p>
            <a:pPr>
              <a:lnSpc>
                <a:spcPct val="150000"/>
              </a:lnSpc>
            </a:pPr>
            <a:r>
              <a:rPr lang="en-US" sz="3200" dirty="0" smtClean="0">
                <a:latin typeface="Comic Sans MS" panose="030F0702030302020204" pitchFamily="66" charset="0"/>
              </a:rPr>
              <a:t>SO</a:t>
            </a:r>
          </a:p>
          <a:p>
            <a:pPr>
              <a:lnSpc>
                <a:spcPct val="150000"/>
              </a:lnSpc>
            </a:pPr>
            <a:r>
              <a:rPr lang="en-US" sz="3200" dirty="0" smtClean="0">
                <a:latin typeface="Comic Sans MS" panose="030F0702030302020204" pitchFamily="66" charset="0"/>
              </a:rPr>
              <a:t>WHAT</a:t>
            </a:r>
          </a:p>
          <a:p>
            <a:pPr>
              <a:lnSpc>
                <a:spcPct val="150000"/>
              </a:lnSpc>
            </a:pPr>
            <a:r>
              <a:rPr lang="en-US" sz="3200" dirty="0" smtClean="0">
                <a:latin typeface="Comic Sans MS" panose="030F0702030302020204" pitchFamily="66" charset="0"/>
              </a:rPr>
              <a:t>DO</a:t>
            </a:r>
          </a:p>
          <a:p>
            <a:pPr>
              <a:lnSpc>
                <a:spcPct val="150000"/>
              </a:lnSpc>
            </a:pPr>
            <a:r>
              <a:rPr lang="en-US" sz="3200" dirty="0" smtClean="0">
                <a:latin typeface="Comic Sans MS" panose="030F0702030302020204" pitchFamily="66" charset="0"/>
              </a:rPr>
              <a:t>WE</a:t>
            </a:r>
          </a:p>
          <a:p>
            <a:pPr>
              <a:lnSpc>
                <a:spcPct val="150000"/>
              </a:lnSpc>
            </a:pPr>
            <a:r>
              <a:rPr lang="en-US" sz="3200" dirty="0" smtClean="0">
                <a:latin typeface="Comic Sans MS" panose="030F0702030302020204" pitchFamily="66" charset="0"/>
              </a:rPr>
              <a:t>NEED</a:t>
            </a:r>
          </a:p>
          <a:p>
            <a:pPr>
              <a:lnSpc>
                <a:spcPct val="150000"/>
              </a:lnSpc>
            </a:pPr>
            <a:r>
              <a:rPr lang="en-US" sz="3200" dirty="0" smtClean="0">
                <a:latin typeface="Comic Sans MS" panose="030F0702030302020204" pitchFamily="66" charset="0"/>
              </a:rPr>
              <a:t>FROM</a:t>
            </a:r>
          </a:p>
          <a:p>
            <a:pPr>
              <a:lnSpc>
                <a:spcPct val="150000"/>
              </a:lnSpc>
            </a:pPr>
            <a:r>
              <a:rPr lang="en-US" sz="3200" dirty="0" smtClean="0">
                <a:latin typeface="Comic Sans MS" panose="030F0702030302020204" pitchFamily="66" charset="0"/>
              </a:rPr>
              <a:t>YOU?</a:t>
            </a:r>
          </a:p>
        </p:txBody>
      </p:sp>
    </p:spTree>
    <p:extLst>
      <p:ext uri="{BB962C8B-B14F-4D97-AF65-F5344CB8AC3E}">
        <p14:creationId xmlns:p14="http://schemas.microsoft.com/office/powerpoint/2010/main" val="31653828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609600"/>
            <a:ext cx="9144000" cy="762000"/>
          </a:xfrm>
        </p:spPr>
        <p:txBody>
          <a:bodyPr>
            <a:noAutofit/>
          </a:bodyPr>
          <a:lstStyle/>
          <a:p>
            <a:pPr algn="ctr"/>
            <a:r>
              <a:rPr lang="en-US" sz="4400" dirty="0" smtClean="0"/>
              <a:t>What do you do?</a:t>
            </a:r>
            <a:endParaRPr lang="en-US" sz="4400" dirty="0"/>
          </a:p>
        </p:txBody>
      </p:sp>
      <p:sp>
        <p:nvSpPr>
          <p:cNvPr id="11" name="Content Placeholder 10"/>
          <p:cNvSpPr>
            <a:spLocks noGrp="1"/>
          </p:cNvSpPr>
          <p:nvPr>
            <p:ph idx="1"/>
          </p:nvPr>
        </p:nvSpPr>
        <p:spPr>
          <a:xfrm>
            <a:off x="304800" y="1672243"/>
            <a:ext cx="4038600" cy="4922520"/>
          </a:xfrm>
        </p:spPr>
        <p:txBody>
          <a:bodyPr>
            <a:normAutofit fontScale="92500"/>
          </a:bodyPr>
          <a:lstStyle/>
          <a:p>
            <a:pPr>
              <a:lnSpc>
                <a:spcPct val="150000"/>
              </a:lnSpc>
            </a:pPr>
            <a:r>
              <a:rPr lang="en-US" sz="2400" dirty="0" smtClean="0">
                <a:latin typeface="+mj-lt"/>
              </a:rPr>
              <a:t>Read the EMAILS!</a:t>
            </a:r>
          </a:p>
          <a:p>
            <a:pPr>
              <a:lnSpc>
                <a:spcPct val="150000"/>
              </a:lnSpc>
            </a:pPr>
            <a:r>
              <a:rPr lang="en-US" sz="2400" dirty="0" smtClean="0">
                <a:latin typeface="+mj-lt"/>
              </a:rPr>
              <a:t>Follow instructions we send; we will make it as easy as possible</a:t>
            </a:r>
          </a:p>
          <a:p>
            <a:pPr>
              <a:lnSpc>
                <a:spcPct val="150000"/>
              </a:lnSpc>
            </a:pPr>
            <a:r>
              <a:rPr lang="en-US" sz="2400" dirty="0" smtClean="0">
                <a:latin typeface="+mj-lt"/>
              </a:rPr>
              <a:t>Get others to do the same; it is about the numbers</a:t>
            </a:r>
          </a:p>
          <a:p>
            <a:pPr>
              <a:lnSpc>
                <a:spcPct val="150000"/>
              </a:lnSpc>
            </a:pPr>
            <a:r>
              <a:rPr lang="en-US" sz="2400" dirty="0" smtClean="0">
                <a:latin typeface="+mj-lt"/>
              </a:rPr>
              <a:t>Be respectful, don’t trash talk even if provoked!</a:t>
            </a:r>
          </a:p>
          <a:p>
            <a:pPr>
              <a:lnSpc>
                <a:spcPct val="150000"/>
              </a:lnSpc>
            </a:pPr>
            <a:r>
              <a:rPr lang="en-US" sz="2400" dirty="0" smtClean="0">
                <a:latin typeface="+mj-lt"/>
              </a:rPr>
              <a:t>Do it now, don’t delay</a:t>
            </a:r>
          </a:p>
          <a:p>
            <a:endParaRPr lang="en-US" dirty="0"/>
          </a:p>
          <a:p>
            <a:endParaRPr lang="en-US" dirty="0"/>
          </a:p>
        </p:txBody>
      </p:sp>
      <p:pic>
        <p:nvPicPr>
          <p:cNvPr id="2" name="Picture 1" descr="Bill Shetter's lion.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800" y="1752600"/>
            <a:ext cx="3268980" cy="468820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8945</TotalTime>
  <Words>548</Words>
  <Application>Microsoft Macintosh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2019 Lion Management Input Strategy </vt:lpstr>
      <vt:lpstr>   Topics and Themes</vt:lpstr>
      <vt:lpstr>MOGA’s  Perspective on Lion Report</vt:lpstr>
      <vt:lpstr>MOGA’s  Perspective on Lion Report</vt:lpstr>
      <vt:lpstr>Support - Oppose</vt:lpstr>
      <vt:lpstr>Proposed Nonresident Hound Handler’s Bill</vt:lpstr>
      <vt:lpstr>Allocation discussions mid 2019</vt:lpstr>
      <vt:lpstr>PowerPoint Presentation</vt:lpstr>
      <vt:lpstr>What do you do?</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dc:creator>
  <cp:lastModifiedBy>Patrick Tabor</cp:lastModifiedBy>
  <cp:revision>272</cp:revision>
  <dcterms:created xsi:type="dcterms:W3CDTF">2010-11-17T14:26:55Z</dcterms:created>
  <dcterms:modified xsi:type="dcterms:W3CDTF">2019-01-04T13:59:21Z</dcterms:modified>
</cp:coreProperties>
</file>