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7" r:id="rId1"/>
  </p:sldMasterIdLst>
  <p:sldIdLst>
    <p:sldId id="272" r:id="rId2"/>
    <p:sldId id="273" r:id="rId3"/>
    <p:sldId id="274" r:id="rId4"/>
    <p:sldId id="275" r:id="rId5"/>
    <p:sldId id="276" r:id="rId6"/>
    <p:sldId id="277" r:id="rId7"/>
    <p:sldId id="256" r:id="rId8"/>
    <p:sldId id="278" r:id="rId9"/>
    <p:sldId id="257" r:id="rId10"/>
    <p:sldId id="258" r:id="rId11"/>
    <p:sldId id="259" r:id="rId12"/>
    <p:sldId id="260" r:id="rId13"/>
    <p:sldId id="261" r:id="rId14"/>
    <p:sldId id="271" r:id="rId15"/>
    <p:sldId id="262" r:id="rId16"/>
    <p:sldId id="263" r:id="rId17"/>
    <p:sldId id="264" r:id="rId18"/>
    <p:sldId id="265" r:id="rId19"/>
    <p:sldId id="270" r:id="rId20"/>
    <p:sldId id="266" r:id="rId21"/>
    <p:sldId id="267" r:id="rId22"/>
    <p:sldId id="268" r:id="rId23"/>
    <p:sldId id="269"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AD58687C-3F98-4854-9927-A526D470D10B}" type="datetimeFigureOut">
              <a:rPr lang="en-US" smtClean="0"/>
              <a:t>1/12/2022</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14698105-3B91-495F-9E76-3D3FB5C2537D}"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5778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58687C-3F98-4854-9927-A526D470D10B}" type="datetimeFigureOut">
              <a:rPr lang="en-US" smtClean="0"/>
              <a:t>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698105-3B91-495F-9E76-3D3FB5C2537D}" type="slidenum">
              <a:rPr lang="en-US" smtClean="0"/>
              <a:t>‹#›</a:t>
            </a:fld>
            <a:endParaRPr lang="en-US"/>
          </a:p>
        </p:txBody>
      </p:sp>
    </p:spTree>
    <p:extLst>
      <p:ext uri="{BB962C8B-B14F-4D97-AF65-F5344CB8AC3E}">
        <p14:creationId xmlns:p14="http://schemas.microsoft.com/office/powerpoint/2010/main" val="1287881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58687C-3F98-4854-9927-A526D470D10B}" type="datetimeFigureOut">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698105-3B91-495F-9E76-3D3FB5C2537D}"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90641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58687C-3F98-4854-9927-A526D470D10B}" type="datetimeFigureOut">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698105-3B91-495F-9E76-3D3FB5C2537D}"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440115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58687C-3F98-4854-9927-A526D470D10B}" type="datetimeFigureOut">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698105-3B91-495F-9E76-3D3FB5C2537D}" type="slidenum">
              <a:rPr lang="en-US" smtClean="0"/>
              <a:t>‹#›</a:t>
            </a:fld>
            <a:endParaRPr lang="en-US"/>
          </a:p>
        </p:txBody>
      </p:sp>
    </p:spTree>
    <p:extLst>
      <p:ext uri="{BB962C8B-B14F-4D97-AF65-F5344CB8AC3E}">
        <p14:creationId xmlns:p14="http://schemas.microsoft.com/office/powerpoint/2010/main" val="9482487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58687C-3F98-4854-9927-A526D470D10B}" type="datetimeFigureOut">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698105-3B91-495F-9E76-3D3FB5C2537D}"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22208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58687C-3F98-4854-9927-A526D470D10B}" type="datetimeFigureOut">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698105-3B91-495F-9E76-3D3FB5C2537D}"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86076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58687C-3F98-4854-9927-A526D470D10B}" type="datetimeFigureOut">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698105-3B91-495F-9E76-3D3FB5C2537D}"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39717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58687C-3F98-4854-9927-A526D470D10B}" type="datetimeFigureOut">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698105-3B91-495F-9E76-3D3FB5C2537D}"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19786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58687C-3F98-4854-9927-A526D470D10B}" type="datetimeFigureOut">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698105-3B91-495F-9E76-3D3FB5C2537D}" type="slidenum">
              <a:rPr lang="en-US" smtClean="0"/>
              <a:t>‹#›</a:t>
            </a:fld>
            <a:endParaRPr lang="en-US"/>
          </a:p>
        </p:txBody>
      </p:sp>
    </p:spTree>
    <p:extLst>
      <p:ext uri="{BB962C8B-B14F-4D97-AF65-F5344CB8AC3E}">
        <p14:creationId xmlns:p14="http://schemas.microsoft.com/office/powerpoint/2010/main" val="1336882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58687C-3F98-4854-9927-A526D470D10B}" type="datetimeFigureOut">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698105-3B91-495F-9E76-3D3FB5C2537D}"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39985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D58687C-3F98-4854-9927-A526D470D10B}" type="datetimeFigureOut">
              <a:rPr lang="en-US" smtClean="0"/>
              <a:t>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698105-3B91-495F-9E76-3D3FB5C2537D}" type="slidenum">
              <a:rPr lang="en-US" smtClean="0"/>
              <a:t>‹#›</a:t>
            </a:fld>
            <a:endParaRPr lang="en-US"/>
          </a:p>
        </p:txBody>
      </p:sp>
    </p:spTree>
    <p:extLst>
      <p:ext uri="{BB962C8B-B14F-4D97-AF65-F5344CB8AC3E}">
        <p14:creationId xmlns:p14="http://schemas.microsoft.com/office/powerpoint/2010/main" val="2104970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D58687C-3F98-4854-9927-A526D470D10B}" type="datetimeFigureOut">
              <a:rPr lang="en-US" smtClean="0"/>
              <a:t>1/12/2022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698105-3B91-495F-9E76-3D3FB5C2537D}"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28033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D58687C-3F98-4854-9927-A526D470D10B}" type="datetimeFigureOut">
              <a:rPr lang="en-US" smtClean="0"/>
              <a:t>1/12/2022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698105-3B91-495F-9E76-3D3FB5C2537D}"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27105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58687C-3F98-4854-9927-A526D470D10B}" type="datetimeFigureOut">
              <a:rPr lang="en-US" smtClean="0"/>
              <a:t>1/12/2022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698105-3B91-495F-9E76-3D3FB5C2537D}" type="slidenum">
              <a:rPr lang="en-US" smtClean="0"/>
              <a:t>‹#›</a:t>
            </a:fld>
            <a:endParaRPr lang="en-US"/>
          </a:p>
        </p:txBody>
      </p:sp>
    </p:spTree>
    <p:extLst>
      <p:ext uri="{BB962C8B-B14F-4D97-AF65-F5344CB8AC3E}">
        <p14:creationId xmlns:p14="http://schemas.microsoft.com/office/powerpoint/2010/main" val="96250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58687C-3F98-4854-9927-A526D470D10B}" type="datetimeFigureOut">
              <a:rPr lang="en-US" smtClean="0"/>
              <a:t>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698105-3B91-495F-9E76-3D3FB5C2537D}"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8668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58687C-3F98-4854-9927-A526D470D10B}" type="datetimeFigureOut">
              <a:rPr lang="en-US" smtClean="0"/>
              <a:t>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698105-3B91-495F-9E76-3D3FB5C2537D}" type="slidenum">
              <a:rPr lang="en-US" smtClean="0"/>
              <a:t>‹#›</a:t>
            </a:fld>
            <a:endParaRPr lang="en-US"/>
          </a:p>
        </p:txBody>
      </p:sp>
    </p:spTree>
    <p:extLst>
      <p:ext uri="{BB962C8B-B14F-4D97-AF65-F5344CB8AC3E}">
        <p14:creationId xmlns:p14="http://schemas.microsoft.com/office/powerpoint/2010/main" val="11991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D58687C-3F98-4854-9927-A526D470D10B}" type="datetimeFigureOut">
              <a:rPr lang="en-US" smtClean="0"/>
              <a:t>1/12/2022</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4698105-3B91-495F-9E76-3D3FB5C2537D}" type="slidenum">
              <a:rPr lang="en-US" smtClean="0"/>
              <a:t>‹#›</a:t>
            </a:fld>
            <a:endParaRPr lang="en-US"/>
          </a:p>
        </p:txBody>
      </p:sp>
    </p:spTree>
    <p:extLst>
      <p:ext uri="{BB962C8B-B14F-4D97-AF65-F5344CB8AC3E}">
        <p14:creationId xmlns:p14="http://schemas.microsoft.com/office/powerpoint/2010/main" val="2571248928"/>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 id="2147483742" r:id="rId15"/>
    <p:sldLayoutId id="2147483743" r:id="rId16"/>
    <p:sldLayoutId id="2147483744"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mtrules.org/gateway/ruleno.asp?RN=24%2E171%2E410"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www.mtrules.org/gateway/ruleno.asp?RN=24%2E171%2E412"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www.mtrules.org/gateway/ruleno.asp?RN=24%2E171%2E501"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www.mtrules.org/gateway/ruleno.asp?RN=24%2E171%2E502"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s://rules.mt.gov/gateway/ruleno.asp?RN=24%2E171%2E502"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www.mtrules.org/gateway/ruleno.asp?RN=24%2E171%2E505"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http://www.mtrules.org/gateway/ruleno.asp?RN=24%2E171%2E509"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http://www.mtrules.org/gateway/ruleno.asp?RN=24%2E171%2E513"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hyperlink" Target="http://www.mtrules.org/gateway/ruleno.asp?RN=24%2E171%2E520"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hyperlink" Target="https://rules.mt.gov/gateway/RuleNo.asp?RN=24%2E171%2E520"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mtrules.org/gateway/ruleno.asp?RN=24%2E171%2E701"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hyperlink" Target="http://www.mtrules.org/gateway/ruleno.asp?RN=24%2E171%2E2101"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www.mtrules.org/gateway/ruleno.asp?RN=24.171.408" TargetMode="External"/><Relationship Id="rId2" Type="http://schemas.openxmlformats.org/officeDocument/2006/relationships/hyperlink" Target="http://www.mtrules.org/gateway/ruleno.asp?RN=24%2E171%2E2301"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hyperlink" Target="http://www.mtrules.org/gateway/ruleno.asp?RN=24%2E171%2E2305"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hyperlink" Target="http://www.mtrules.org/gateway/ruleno.asp?RN=24%2E171%2E401"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www.mtrules.org/gateway/ruleno.asp?RN=24%2E171%2E408"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1E56C-6EA4-47B4-B583-785E0E35045B}"/>
              </a:ext>
            </a:extLst>
          </p:cNvPr>
          <p:cNvSpPr>
            <a:spLocks noGrp="1"/>
          </p:cNvSpPr>
          <p:nvPr>
            <p:ph type="ctrTitle"/>
          </p:nvPr>
        </p:nvSpPr>
        <p:spPr>
          <a:xfrm>
            <a:off x="1524000" y="695643"/>
            <a:ext cx="9144000" cy="2387600"/>
          </a:xfrm>
        </p:spPr>
        <p:txBody>
          <a:bodyPr>
            <a:normAutofit/>
          </a:bodyPr>
          <a:lstStyle/>
          <a:p>
            <a:r>
              <a:rPr lang="en-US" sz="4000" b="1" dirty="0"/>
              <a:t>Review of Board of Outfitter</a:t>
            </a:r>
            <a:br>
              <a:rPr lang="en-US" sz="4000" b="1" dirty="0"/>
            </a:br>
            <a:r>
              <a:rPr lang="en-US" sz="4000" b="1" dirty="0"/>
              <a:t>Rule Changes</a:t>
            </a:r>
          </a:p>
        </p:txBody>
      </p:sp>
      <p:sp>
        <p:nvSpPr>
          <p:cNvPr id="3" name="Subtitle 2">
            <a:extLst>
              <a:ext uri="{FF2B5EF4-FFF2-40B4-BE49-F238E27FC236}">
                <a16:creationId xmlns:a16="http://schemas.microsoft.com/office/drawing/2014/main" id="{4B2CAAF9-F996-43F3-A083-6B14F95B512B}"/>
              </a:ext>
            </a:extLst>
          </p:cNvPr>
          <p:cNvSpPr>
            <a:spLocks noGrp="1"/>
          </p:cNvSpPr>
          <p:nvPr>
            <p:ph type="subTitle" idx="1"/>
          </p:nvPr>
        </p:nvSpPr>
        <p:spPr>
          <a:xfrm>
            <a:off x="1524000" y="3662998"/>
            <a:ext cx="9144000" cy="1655762"/>
          </a:xfrm>
        </p:spPr>
        <p:txBody>
          <a:bodyPr>
            <a:normAutofit fontScale="92500" lnSpcReduction="10000"/>
          </a:bodyPr>
          <a:lstStyle/>
          <a:p>
            <a:r>
              <a:rPr lang="en-US" sz="3000" dirty="0"/>
              <a:t>Mac Minard</a:t>
            </a:r>
          </a:p>
          <a:p>
            <a:r>
              <a:rPr lang="en-US" sz="3000" dirty="0"/>
              <a:t>John Way</a:t>
            </a:r>
          </a:p>
          <a:p>
            <a:r>
              <a:rPr lang="en-US" sz="3000" dirty="0"/>
              <a:t>Wagner Harmon</a:t>
            </a:r>
          </a:p>
        </p:txBody>
      </p:sp>
    </p:spTree>
    <p:extLst>
      <p:ext uri="{BB962C8B-B14F-4D97-AF65-F5344CB8AC3E}">
        <p14:creationId xmlns:p14="http://schemas.microsoft.com/office/powerpoint/2010/main" val="41850759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AFCD15-29CE-4813-BCED-8EC3C2DF9500}"/>
              </a:ext>
            </a:extLst>
          </p:cNvPr>
          <p:cNvSpPr txBox="1"/>
          <p:nvPr/>
        </p:nvSpPr>
        <p:spPr>
          <a:xfrm>
            <a:off x="903486" y="1346677"/>
            <a:ext cx="6097508" cy="369332"/>
          </a:xfrm>
          <a:prstGeom prst="rect">
            <a:avLst/>
          </a:prstGeom>
          <a:noFill/>
        </p:spPr>
        <p:txBody>
          <a:bodyPr wrap="square">
            <a:spAutoFit/>
          </a:bodyPr>
          <a:lstStyle/>
          <a:p>
            <a:pPr marL="0" marR="0" indent="228600">
              <a:spcBef>
                <a:spcPts val="0"/>
              </a:spcBef>
              <a:spcAft>
                <a:spcPts val="0"/>
              </a:spcAft>
            </a:pPr>
            <a:r>
              <a:rPr lang="en-US" sz="1800" b="1" u="sng" dirty="0">
                <a:effectLst/>
                <a:latin typeface="Arial" panose="020B0604020202020204" pitchFamily="34" charset="0"/>
                <a:ea typeface="Times New Roman" panose="02020603050405020304" pitchFamily="18" charset="0"/>
                <a:hlinkClick r:id="rId2">
                  <a:extLst>
                    <a:ext uri="{A12FA001-AC4F-418D-AE19-62706E023703}">
                      <ahyp:hlinkClr xmlns:ahyp="http://schemas.microsoft.com/office/drawing/2018/hyperlinkcolor" val="tx"/>
                    </a:ext>
                  </a:extLst>
                </a:hlinkClick>
              </a:rPr>
              <a:t>24.171.410</a:t>
            </a:r>
            <a:r>
              <a:rPr lang="en-US" sz="1800" u="sng" dirty="0">
                <a:effectLst/>
                <a:latin typeface="Arial" panose="020B0604020202020204" pitchFamily="34" charset="0"/>
                <a:ea typeface="Times New Roman" panose="02020603050405020304" pitchFamily="18" charset="0"/>
              </a:rPr>
              <a:t>    </a:t>
            </a:r>
            <a:r>
              <a:rPr lang="en-US" sz="1800" u="sng" dirty="0">
                <a:solidFill>
                  <a:srgbClr val="000000"/>
                </a:solidFill>
                <a:effectLst/>
                <a:latin typeface="Arial" panose="020B0604020202020204" pitchFamily="34" charset="0"/>
                <a:ea typeface="Times New Roman" panose="02020603050405020304" pitchFamily="18" charset="0"/>
              </a:rPr>
              <a:t>OUTFITTER'S ASSISTANTS</a:t>
            </a:r>
            <a:endParaRPr lang="en-US" sz="1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EB9AAAA7-8251-4B24-8576-54C626279746}"/>
              </a:ext>
            </a:extLst>
          </p:cNvPr>
          <p:cNvSpPr txBox="1"/>
          <p:nvPr/>
        </p:nvSpPr>
        <p:spPr>
          <a:xfrm>
            <a:off x="1081838" y="2137414"/>
            <a:ext cx="9182478" cy="2308324"/>
          </a:xfrm>
          <a:prstGeom prst="rect">
            <a:avLst/>
          </a:prstGeom>
          <a:noFill/>
        </p:spPr>
        <p:txBody>
          <a:bodyPr wrap="square">
            <a:spAutoFit/>
          </a:bodyPr>
          <a:lstStyle/>
          <a:p>
            <a:pPr marL="342900" marR="0" lvl="0" indent="-342900">
              <a:spcBef>
                <a:spcPts val="0"/>
              </a:spcBef>
              <a:spcAft>
                <a:spcPts val="0"/>
              </a:spcAft>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rPr>
              <a:t>Removes disclosure requirements.</a:t>
            </a:r>
          </a:p>
          <a:p>
            <a:pPr marL="342900" marR="0" lvl="0" indent="-342900">
              <a:spcBef>
                <a:spcPts val="0"/>
              </a:spcBef>
              <a:spcAft>
                <a:spcPts val="0"/>
              </a:spcAft>
              <a:buFont typeface="Symbol" panose="05050102010706020507" pitchFamily="18" charset="2"/>
              <a:buChar char=""/>
            </a:pPr>
            <a:endParaRPr lang="en-US" sz="24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rPr>
              <a:t>Removes unnecessary language regarding the role of an OA and booking clients.  This has never been an issue and is addressed under other rules.</a:t>
            </a:r>
          </a:p>
          <a:p>
            <a:pPr marL="0" marR="0" indent="228600">
              <a:spcBef>
                <a:spcPts val="0"/>
              </a:spcBef>
              <a:spcAft>
                <a:spcPts val="0"/>
              </a:spcAft>
            </a:pPr>
            <a:r>
              <a:rPr lang="en-US" sz="2400" dirty="0">
                <a:effectLst/>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139695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C722647-AED0-4BD3-99DF-52C8D73889D9}"/>
              </a:ext>
            </a:extLst>
          </p:cNvPr>
          <p:cNvSpPr txBox="1"/>
          <p:nvPr/>
        </p:nvSpPr>
        <p:spPr>
          <a:xfrm>
            <a:off x="953984" y="1383394"/>
            <a:ext cx="6097508" cy="369332"/>
          </a:xfrm>
          <a:prstGeom prst="rect">
            <a:avLst/>
          </a:prstGeom>
          <a:noFill/>
        </p:spPr>
        <p:txBody>
          <a:bodyPr wrap="square">
            <a:spAutoFit/>
          </a:bodyPr>
          <a:lstStyle/>
          <a:p>
            <a:pPr marL="228600" marR="0">
              <a:spcBef>
                <a:spcPts val="0"/>
              </a:spcBef>
              <a:spcAft>
                <a:spcPts val="0"/>
              </a:spcAft>
            </a:pPr>
            <a:r>
              <a:rPr lang="en-US" sz="1800" b="1" u="sng" dirty="0">
                <a:effectLst/>
                <a:latin typeface="Arial" panose="020B0604020202020204" pitchFamily="34" charset="0"/>
                <a:ea typeface="Times New Roman" panose="02020603050405020304" pitchFamily="18" charset="0"/>
                <a:hlinkClick r:id="rId2">
                  <a:extLst>
                    <a:ext uri="{A12FA001-AC4F-418D-AE19-62706E023703}">
                      <ahyp:hlinkClr xmlns:ahyp="http://schemas.microsoft.com/office/drawing/2018/hyperlinkcolor" val="tx"/>
                    </a:ext>
                  </a:extLst>
                </a:hlinkClick>
              </a:rPr>
              <a:t>24.171.412</a:t>
            </a:r>
            <a:r>
              <a:rPr lang="en-US" sz="1800" u="sng" dirty="0">
                <a:effectLst/>
                <a:latin typeface="Arial" panose="020B0604020202020204" pitchFamily="34" charset="0"/>
                <a:ea typeface="Times New Roman" panose="02020603050405020304" pitchFamily="18" charset="0"/>
              </a:rPr>
              <a:t>   </a:t>
            </a:r>
            <a:r>
              <a:rPr lang="en-US" sz="1800" u="sng" dirty="0">
                <a:solidFill>
                  <a:srgbClr val="000000"/>
                </a:solidFill>
                <a:effectLst/>
                <a:latin typeface="Arial" panose="020B0604020202020204" pitchFamily="34" charset="0"/>
                <a:ea typeface="Times New Roman" panose="02020603050405020304" pitchFamily="18" charset="0"/>
              </a:rPr>
              <a:t> SAFETY AND FIRST AID PROVISIONS</a:t>
            </a:r>
            <a:endParaRPr lang="en-US" sz="1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296B7A94-DE6F-44F5-8706-C39F64AF7A7C}"/>
              </a:ext>
            </a:extLst>
          </p:cNvPr>
          <p:cNvSpPr txBox="1"/>
          <p:nvPr/>
        </p:nvSpPr>
        <p:spPr>
          <a:xfrm>
            <a:off x="1160730" y="2093744"/>
            <a:ext cx="9870540" cy="1938992"/>
          </a:xfrm>
          <a:prstGeom prst="rect">
            <a:avLst/>
          </a:prstGeom>
          <a:noFill/>
        </p:spPr>
        <p:txBody>
          <a:bodyPr wrap="square">
            <a:spAutoFit/>
          </a:bodyPr>
          <a:lstStyle/>
          <a:p>
            <a:pPr marL="342900" marR="0" lvl="0" indent="-342900">
              <a:spcBef>
                <a:spcPts val="0"/>
              </a:spcBef>
              <a:spcAft>
                <a:spcPts val="0"/>
              </a:spcAft>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rPr>
              <a:t>Removes the requirement for hands on first aid</a:t>
            </a:r>
          </a:p>
          <a:p>
            <a:pPr marL="342900" marR="0" lvl="0" indent="-342900">
              <a:spcBef>
                <a:spcPts val="0"/>
              </a:spcBef>
              <a:spcAft>
                <a:spcPts val="0"/>
              </a:spcAft>
              <a:buFont typeface="Symbol" panose="05050102010706020507" pitchFamily="18" charset="2"/>
              <a:buChar char=""/>
            </a:pPr>
            <a:endParaRPr lang="en-US" sz="24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rPr>
              <a:t>Applicants will now have the option to use hands on training OR take courses online.</a:t>
            </a: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21128387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A1EFE6E-F23C-4C79-9687-0C46E7552A30}"/>
              </a:ext>
            </a:extLst>
          </p:cNvPr>
          <p:cNvSpPr txBox="1"/>
          <p:nvPr/>
        </p:nvSpPr>
        <p:spPr>
          <a:xfrm>
            <a:off x="900141" y="1358567"/>
            <a:ext cx="6368358" cy="369332"/>
          </a:xfrm>
          <a:prstGeom prst="rect">
            <a:avLst/>
          </a:prstGeom>
          <a:noFill/>
        </p:spPr>
        <p:txBody>
          <a:bodyPr wrap="square">
            <a:spAutoFit/>
          </a:bodyPr>
          <a:lstStyle/>
          <a:p>
            <a:pPr marL="0" marR="0" indent="228600">
              <a:spcBef>
                <a:spcPts val="0"/>
              </a:spcBef>
              <a:spcAft>
                <a:spcPts val="0"/>
              </a:spcAft>
            </a:pPr>
            <a:r>
              <a:rPr lang="en-US" sz="1800" b="1" u="sng" dirty="0">
                <a:effectLst/>
                <a:latin typeface="Arial" panose="020B0604020202020204" pitchFamily="34" charset="0"/>
                <a:ea typeface="Times New Roman" panose="02020603050405020304" pitchFamily="18" charset="0"/>
                <a:hlinkClick r:id="rId2">
                  <a:extLst>
                    <a:ext uri="{A12FA001-AC4F-418D-AE19-62706E023703}">
                      <ahyp:hlinkClr xmlns:ahyp="http://schemas.microsoft.com/office/drawing/2018/hyperlinkcolor" val="tx"/>
                    </a:ext>
                  </a:extLst>
                </a:hlinkClick>
              </a:rPr>
              <a:t>24.171.501</a:t>
            </a:r>
            <a:r>
              <a:rPr lang="en-US" sz="1800" u="sng" dirty="0">
                <a:effectLst/>
                <a:latin typeface="Arial" panose="020B0604020202020204" pitchFamily="34" charset="0"/>
                <a:ea typeface="Times New Roman" panose="02020603050405020304" pitchFamily="18" charset="0"/>
              </a:rPr>
              <a:t> </a:t>
            </a:r>
            <a:r>
              <a:rPr lang="en-US" sz="1800" u="sng" dirty="0">
                <a:solidFill>
                  <a:srgbClr val="000000"/>
                </a:solidFill>
                <a:effectLst/>
                <a:latin typeface="Arial" panose="020B0604020202020204" pitchFamily="34" charset="0"/>
                <a:ea typeface="Times New Roman" panose="02020603050405020304" pitchFamily="18" charset="0"/>
              </a:rPr>
              <a:t>   APPLICATION FOR OUTFITTER LICENSE </a:t>
            </a:r>
            <a:endParaRPr lang="en-US" sz="1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0532DBED-0B6F-407C-824D-D44C243E2BEC}"/>
              </a:ext>
            </a:extLst>
          </p:cNvPr>
          <p:cNvSpPr txBox="1"/>
          <p:nvPr/>
        </p:nvSpPr>
        <p:spPr>
          <a:xfrm>
            <a:off x="1002294" y="2282145"/>
            <a:ext cx="10187411" cy="1508105"/>
          </a:xfrm>
          <a:prstGeom prst="rect">
            <a:avLst/>
          </a:prstGeom>
          <a:noFill/>
        </p:spPr>
        <p:txBody>
          <a:bodyPr wrap="square">
            <a:spAutoFit/>
          </a:bodyPr>
          <a:lstStyle/>
          <a:p>
            <a:pPr marL="0" marR="0">
              <a:spcBef>
                <a:spcPts val="0"/>
              </a:spcBef>
              <a:spcAft>
                <a:spcPts val="0"/>
              </a:spcAft>
            </a:pPr>
            <a:r>
              <a:rPr lang="en-US" sz="2800" dirty="0">
                <a:effectLst/>
                <a:latin typeface="Times New Roman" panose="02020603050405020304" pitchFamily="18" charset="0"/>
                <a:ea typeface="Times New Roman" panose="02020603050405020304" pitchFamily="18" charset="0"/>
              </a:rPr>
              <a:t>Establishes single category of hunting outfitter licensure.</a:t>
            </a:r>
          </a:p>
          <a:p>
            <a:pPr marL="742950" marR="0" lvl="1" indent="-285750">
              <a:spcBef>
                <a:spcPts val="0"/>
              </a:spcBef>
              <a:spcAft>
                <a:spcPts val="0"/>
              </a:spcAft>
              <a:buFont typeface="Courier New" panose="02070309020205020404" pitchFamily="49" charset="0"/>
              <a:buChar char="o"/>
            </a:pPr>
            <a:r>
              <a:rPr lang="en-US" sz="2800" dirty="0">
                <a:effectLst/>
                <a:latin typeface="Times New Roman" panose="02020603050405020304" pitchFamily="18" charset="0"/>
                <a:ea typeface="Times New Roman" panose="02020603050405020304" pitchFamily="18" charset="0"/>
              </a:rPr>
              <a:t>Hunting (combines big game and birds)</a:t>
            </a:r>
          </a:p>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26601960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5B83EB7-7198-4E20-8B4D-32A0CD165E1E}"/>
              </a:ext>
            </a:extLst>
          </p:cNvPr>
          <p:cNvSpPr txBox="1"/>
          <p:nvPr/>
        </p:nvSpPr>
        <p:spPr>
          <a:xfrm>
            <a:off x="558046" y="780887"/>
            <a:ext cx="6097508" cy="369332"/>
          </a:xfrm>
          <a:prstGeom prst="rect">
            <a:avLst/>
          </a:prstGeom>
          <a:noFill/>
        </p:spPr>
        <p:txBody>
          <a:bodyPr wrap="square">
            <a:spAutoFit/>
          </a:bodyPr>
          <a:lstStyle/>
          <a:p>
            <a:pPr marL="0" marR="0" indent="228600">
              <a:spcBef>
                <a:spcPts val="0"/>
              </a:spcBef>
              <a:spcAft>
                <a:spcPts val="0"/>
              </a:spcAft>
            </a:pPr>
            <a:r>
              <a:rPr lang="en-US" sz="1800" b="1" u="sng" dirty="0">
                <a:effectLst/>
                <a:latin typeface="Arial" panose="020B0604020202020204" pitchFamily="34" charset="0"/>
                <a:ea typeface="Times New Roman" panose="02020603050405020304" pitchFamily="18" charset="0"/>
                <a:hlinkClick r:id="rId2">
                  <a:extLst>
                    <a:ext uri="{A12FA001-AC4F-418D-AE19-62706E023703}">
                      <ahyp:hlinkClr xmlns:ahyp="http://schemas.microsoft.com/office/drawing/2018/hyperlinkcolor" val="tx"/>
                    </a:ext>
                  </a:extLst>
                </a:hlinkClick>
              </a:rPr>
              <a:t>24.171.502</a:t>
            </a:r>
            <a:r>
              <a:rPr lang="en-US" sz="1800" u="sng" dirty="0">
                <a:effectLst/>
                <a:latin typeface="Arial" panose="020B0604020202020204" pitchFamily="34" charset="0"/>
                <a:ea typeface="Times New Roman" panose="02020603050405020304" pitchFamily="18" charset="0"/>
              </a:rPr>
              <a:t>   </a:t>
            </a:r>
            <a:r>
              <a:rPr lang="en-US" sz="1800" u="sng" dirty="0">
                <a:solidFill>
                  <a:srgbClr val="000000"/>
                </a:solidFill>
                <a:effectLst/>
                <a:latin typeface="Arial" panose="020B0604020202020204" pitchFamily="34" charset="0"/>
                <a:ea typeface="Times New Roman" panose="02020603050405020304" pitchFamily="18" charset="0"/>
              </a:rPr>
              <a:t> OUTFITTER QUALIFICATIONS </a:t>
            </a:r>
            <a:endParaRPr lang="en-US" sz="1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BA9B7F9C-5037-4AD3-8059-F4096907CB0D}"/>
              </a:ext>
            </a:extLst>
          </p:cNvPr>
          <p:cNvSpPr txBox="1"/>
          <p:nvPr/>
        </p:nvSpPr>
        <p:spPr>
          <a:xfrm>
            <a:off x="924559" y="1254410"/>
            <a:ext cx="10515601" cy="5095589"/>
          </a:xfrm>
          <a:prstGeom prst="rect">
            <a:avLst/>
          </a:prstGeom>
          <a:noFill/>
        </p:spPr>
        <p:txBody>
          <a:bodyPr wrap="square">
            <a:spAutoFit/>
          </a:bodyPr>
          <a:lstStyle/>
          <a:p>
            <a:pPr marL="342900" marR="0" lvl="0" indent="-342900">
              <a:spcBef>
                <a:spcPts val="0"/>
              </a:spcBef>
              <a:spcAft>
                <a:spcPts val="0"/>
              </a:spcAft>
              <a:buFont typeface="Symbol" panose="05050102010706020507" pitchFamily="18" charset="2"/>
              <a:buChar char=""/>
            </a:pPr>
            <a:r>
              <a:rPr lang="en-US" sz="2000" dirty="0">
                <a:effectLst/>
                <a:latin typeface="Times New Roman" panose="02020603050405020304" pitchFamily="18" charset="0"/>
                <a:ea typeface="Times New Roman" panose="02020603050405020304" pitchFamily="18" charset="0"/>
              </a:rPr>
              <a:t>Revises the use of written affirmation of experience and eliminates the requirement to count days, rather relying on sworn affidavits from past employers which brings demonstration of Outfitter qualification into the same system as other Montana licensed practices.  </a:t>
            </a:r>
          </a:p>
          <a:p>
            <a:pPr marL="342900" marR="0" lvl="0" indent="-342900">
              <a:spcBef>
                <a:spcPts val="0"/>
              </a:spcBef>
              <a:spcAft>
                <a:spcPts val="0"/>
              </a:spcAft>
              <a:buFont typeface="Symbol" panose="05050102010706020507" pitchFamily="18" charset="2"/>
              <a:buChar char=""/>
            </a:pPr>
            <a:endParaRPr lang="en-US" sz="20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000" dirty="0">
                <a:effectLst/>
                <a:latin typeface="Times New Roman" panose="02020603050405020304" pitchFamily="18" charset="0"/>
                <a:ea typeface="Times New Roman" panose="02020603050405020304" pitchFamily="18" charset="0"/>
              </a:rPr>
              <a:t>Revises and tightens up the use of waived days from Guide School training and experience.  </a:t>
            </a:r>
          </a:p>
          <a:p>
            <a:pPr marL="742950" marR="0" lvl="1" indent="-285750">
              <a:spcBef>
                <a:spcPts val="0"/>
              </a:spcBef>
              <a:spcAft>
                <a:spcPts val="0"/>
              </a:spcAft>
              <a:buFont typeface="Courier New" panose="02070309020205020404" pitchFamily="49" charset="0"/>
              <a:buChar char="o"/>
            </a:pPr>
            <a:r>
              <a:rPr lang="en-US" sz="2000" dirty="0">
                <a:effectLst/>
                <a:latin typeface="Times New Roman" panose="02020603050405020304" pitchFamily="18" charset="0"/>
                <a:ea typeface="Times New Roman" panose="02020603050405020304" pitchFamily="18" charset="0"/>
              </a:rPr>
              <a:t>Defines the topical materials that Guide School students must be exposed to and successfully master (by testing) to be allowed to utilize waived days.</a:t>
            </a:r>
          </a:p>
          <a:p>
            <a:pPr marL="742950" marR="0" lvl="1" indent="-285750">
              <a:spcBef>
                <a:spcPts val="0"/>
              </a:spcBef>
              <a:spcAft>
                <a:spcPts val="0"/>
              </a:spcAft>
              <a:buFont typeface="Courier New" panose="02070309020205020404" pitchFamily="49" charset="0"/>
              <a:buChar char="o"/>
            </a:pPr>
            <a:r>
              <a:rPr lang="en-US" sz="2000" dirty="0">
                <a:effectLst/>
                <a:latin typeface="Times New Roman" panose="02020603050405020304" pitchFamily="18" charset="0"/>
                <a:ea typeface="Times New Roman" panose="02020603050405020304" pitchFamily="18" charset="0"/>
              </a:rPr>
              <a:t>Defined topical materials mirror the subject matter included on the Outfitter Exam</a:t>
            </a:r>
          </a:p>
          <a:p>
            <a:pPr marL="742950" marR="0" lvl="1" indent="-285750">
              <a:spcBef>
                <a:spcPts val="0"/>
              </a:spcBef>
              <a:spcAft>
                <a:spcPts val="0"/>
              </a:spcAft>
              <a:buFont typeface="Courier New" panose="02070309020205020404" pitchFamily="49" charset="0"/>
              <a:buChar char="o"/>
            </a:pPr>
            <a:r>
              <a:rPr lang="en-US" sz="2000" dirty="0">
                <a:effectLst/>
                <a:latin typeface="Times New Roman" panose="02020603050405020304" pitchFamily="18" charset="0"/>
                <a:ea typeface="Times New Roman" panose="02020603050405020304" pitchFamily="18" charset="0"/>
              </a:rPr>
              <a:t>Under this amended language Guide School graduates who seek waivers for experience requirements will be better prepared to meet the full knowledge base for Outfitter licensure.</a:t>
            </a:r>
          </a:p>
          <a:p>
            <a:pPr marL="742950" marR="0" lvl="1" indent="-285750">
              <a:spcBef>
                <a:spcPts val="0"/>
              </a:spcBef>
              <a:spcAft>
                <a:spcPts val="0"/>
              </a:spcAft>
              <a:buFont typeface="Courier New" panose="02070309020205020404" pitchFamily="49" charset="0"/>
              <a:buChar char="o"/>
            </a:pPr>
            <a:endParaRPr lang="en-US" sz="20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000" dirty="0">
                <a:effectLst/>
                <a:latin typeface="Times New Roman" panose="02020603050405020304" pitchFamily="18" charset="0"/>
                <a:ea typeface="Times New Roman" panose="02020603050405020304" pitchFamily="18" charset="0"/>
              </a:rPr>
              <a:t>Provides waiver of up to one year experience for river fishing outfitters and specifies the conditions under which that may be considered.</a:t>
            </a:r>
          </a:p>
          <a:p>
            <a:pPr marL="342900" marR="0" lvl="0" indent="-342900">
              <a:spcBef>
                <a:spcPts val="0"/>
              </a:spcBef>
              <a:spcAft>
                <a:spcPts val="0"/>
              </a:spcAft>
              <a:buFont typeface="Symbol" panose="05050102010706020507" pitchFamily="18" charset="2"/>
              <a:buChar char=""/>
            </a:pPr>
            <a:endParaRPr lang="en-US" sz="20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000" dirty="0">
                <a:effectLst/>
                <a:latin typeface="Times New Roman" panose="02020603050405020304" pitchFamily="18" charset="0"/>
                <a:ea typeface="Times New Roman" panose="02020603050405020304" pitchFamily="18" charset="0"/>
              </a:rPr>
              <a:t>Provides for outfitter mentorship as part of business transfer to ANY licensed outfitter by removing the requirement that the selling outfitter must train the new outfitter.</a:t>
            </a:r>
          </a:p>
        </p:txBody>
      </p:sp>
    </p:spTree>
    <p:extLst>
      <p:ext uri="{BB962C8B-B14F-4D97-AF65-F5344CB8AC3E}">
        <p14:creationId xmlns:p14="http://schemas.microsoft.com/office/powerpoint/2010/main" val="35073055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2D40A34-25D0-4CE9-9D24-14523DA6ADB3}"/>
              </a:ext>
            </a:extLst>
          </p:cNvPr>
          <p:cNvSpPr txBox="1"/>
          <p:nvPr/>
        </p:nvSpPr>
        <p:spPr>
          <a:xfrm>
            <a:off x="1107011" y="1084528"/>
            <a:ext cx="4637637" cy="892552"/>
          </a:xfrm>
          <a:prstGeom prst="rect">
            <a:avLst/>
          </a:prstGeom>
          <a:noFill/>
        </p:spPr>
        <p:txBody>
          <a:bodyPr wrap="square">
            <a:spAutoFit/>
          </a:bodyPr>
          <a:lstStyle/>
          <a:p>
            <a:pPr marL="0" marR="0">
              <a:spcBef>
                <a:spcPts val="0"/>
              </a:spcBef>
              <a:spcAft>
                <a:spcPts val="0"/>
              </a:spcAft>
            </a:pPr>
            <a:r>
              <a:rPr lang="en-US" sz="1800" b="1" dirty="0">
                <a:effectLst/>
                <a:latin typeface="Times New Roman" panose="02020603050405020304" pitchFamily="18" charset="0"/>
                <a:ea typeface="Times New Roman" panose="02020603050405020304" pitchFamily="18" charset="0"/>
                <a:hlinkClick r:id="rId2">
                  <a:extLst>
                    <a:ext uri="{A12FA001-AC4F-418D-AE19-62706E023703}">
                      <ahyp:hlinkClr xmlns:ahyp="http://schemas.microsoft.com/office/drawing/2018/hyperlinkcolor" val="tx"/>
                    </a:ext>
                  </a:extLst>
                </a:hlinkClick>
              </a:rPr>
              <a:t>24.171.502</a:t>
            </a:r>
            <a:r>
              <a:rPr lang="en-US" sz="1800" u="sng" dirty="0">
                <a:effectLst/>
                <a:latin typeface="Times New Roman" panose="02020603050405020304" pitchFamily="18" charset="0"/>
                <a:ea typeface="Times New Roman" panose="02020603050405020304" pitchFamily="18" charset="0"/>
              </a:rPr>
              <a:t>    OUTFITTER QUALIFICATIONS</a:t>
            </a:r>
          </a:p>
          <a:p>
            <a:pPr marL="0" marR="0">
              <a:spcBef>
                <a:spcPts val="0"/>
              </a:spcBef>
              <a:spcAft>
                <a:spcPts val="0"/>
              </a:spcAft>
            </a:pPr>
            <a:endParaRPr lang="en-US" sz="1600" u="sng" dirty="0">
              <a:latin typeface="Calibri" panose="020F0502020204030204" pitchFamily="34" charset="0"/>
              <a:ea typeface="Calibri" panose="020F0502020204030204" pitchFamily="34" charset="0"/>
            </a:endParaRPr>
          </a:p>
          <a:p>
            <a:pPr marL="0" marR="0">
              <a:spcBef>
                <a:spcPts val="0"/>
              </a:spcBef>
              <a:spcAft>
                <a:spcPts val="0"/>
              </a:spcAft>
            </a:pP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NOT OUT FOR COMMENT</a:t>
            </a:r>
            <a:endParaRPr lang="en-US" dirty="0">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80A72429-3605-4F97-8116-F64C0021EC78}"/>
              </a:ext>
            </a:extLst>
          </p:cNvPr>
          <p:cNvSpPr txBox="1"/>
          <p:nvPr/>
        </p:nvSpPr>
        <p:spPr>
          <a:xfrm>
            <a:off x="1107011" y="2129026"/>
            <a:ext cx="9804829" cy="3046988"/>
          </a:xfrm>
          <a:prstGeom prst="rect">
            <a:avLst/>
          </a:prstGeom>
          <a:noFill/>
        </p:spPr>
        <p:txBody>
          <a:bodyPr wrap="square">
            <a:spAutoFit/>
          </a:bodyPr>
          <a:lstStyle/>
          <a:p>
            <a:pPr marL="342900" marR="0" indent="-342900">
              <a:spcBef>
                <a:spcPts val="0"/>
              </a:spcBef>
              <a:spcAft>
                <a:spcPts val="0"/>
              </a:spcAft>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rPr>
              <a:t>Establishes Qualifications for Outfitters – Watercraft endorsement</a:t>
            </a:r>
          </a:p>
          <a:p>
            <a:pPr marL="342900" marR="0" indent="-342900">
              <a:spcBef>
                <a:spcPts val="0"/>
              </a:spcBef>
              <a:spcAft>
                <a:spcPts val="0"/>
              </a:spcAft>
              <a:buFont typeface="Arial" panose="020B0604020202020204" pitchFamily="34" charset="0"/>
              <a:buChar char="•"/>
            </a:pPr>
            <a:endParaRPr lang="en-US" sz="2400" dirty="0">
              <a:effectLst/>
              <a:latin typeface="Times New Roman" panose="02020603050405020304" pitchFamily="18" charset="0"/>
              <a:ea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rPr>
              <a:t>Fishing Guide with Watercraft Endorsement</a:t>
            </a:r>
          </a:p>
          <a:p>
            <a:pPr marL="1257300" lvl="2" indent="-342900">
              <a:buFont typeface="Wingdings" panose="05000000000000000000" pitchFamily="2" charset="2"/>
              <a:buChar char="ü"/>
            </a:pPr>
            <a:r>
              <a:rPr lang="en-US" sz="2400" dirty="0">
                <a:effectLst/>
                <a:latin typeface="Times New Roman" panose="02020603050405020304" pitchFamily="18" charset="0"/>
                <a:ea typeface="Times New Roman" panose="02020603050405020304" pitchFamily="18" charset="0"/>
              </a:rPr>
              <a:t>A minimum of three years and 120 days verified experience</a:t>
            </a:r>
          </a:p>
          <a:p>
            <a:pPr marL="342900" marR="0" indent="-342900">
              <a:spcBef>
                <a:spcPts val="0"/>
              </a:spcBef>
              <a:spcAft>
                <a:spcPts val="0"/>
              </a:spcAft>
              <a:buFont typeface="Arial" panose="020B0604020202020204" pitchFamily="34" charset="0"/>
              <a:buChar char="•"/>
            </a:pPr>
            <a:endParaRPr lang="en-US" sz="2400" dirty="0">
              <a:effectLst/>
              <a:latin typeface="Times New Roman" panose="02020603050405020304" pitchFamily="18" charset="0"/>
              <a:ea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rPr>
              <a:t>All Other Outfitters</a:t>
            </a:r>
          </a:p>
          <a:p>
            <a:pPr marL="1257300" lvl="2" indent="-342900">
              <a:buFont typeface="Wingdings" panose="05000000000000000000" pitchFamily="2" charset="2"/>
              <a:buChar char="ü"/>
            </a:pPr>
            <a:r>
              <a:rPr lang="en-US" sz="2400" dirty="0">
                <a:effectLst/>
                <a:latin typeface="Times New Roman" panose="02020603050405020304" pitchFamily="18" charset="0"/>
                <a:ea typeface="Times New Roman" panose="02020603050405020304" pitchFamily="18" charset="0"/>
              </a:rPr>
              <a:t>100 days verified experience</a:t>
            </a: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13694551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F731BDF-B92F-4D7E-9D8F-411E54EAA7C7}"/>
              </a:ext>
            </a:extLst>
          </p:cNvPr>
          <p:cNvSpPr txBox="1"/>
          <p:nvPr/>
        </p:nvSpPr>
        <p:spPr>
          <a:xfrm>
            <a:off x="699581" y="1283432"/>
            <a:ext cx="6355533" cy="369332"/>
          </a:xfrm>
          <a:prstGeom prst="rect">
            <a:avLst/>
          </a:prstGeom>
          <a:noFill/>
        </p:spPr>
        <p:txBody>
          <a:bodyPr wrap="square">
            <a:spAutoFit/>
          </a:bodyPr>
          <a:lstStyle/>
          <a:p>
            <a:pPr marL="0" marR="0" indent="228600">
              <a:spcBef>
                <a:spcPts val="0"/>
              </a:spcBef>
              <a:spcAft>
                <a:spcPts val="0"/>
              </a:spcAft>
            </a:pPr>
            <a:r>
              <a:rPr lang="en-US" sz="1800" b="1" u="sng" dirty="0">
                <a:effectLst/>
                <a:latin typeface="Arial" panose="020B0604020202020204" pitchFamily="34" charset="0"/>
                <a:ea typeface="Times New Roman" panose="02020603050405020304" pitchFamily="18" charset="0"/>
                <a:hlinkClick r:id="rId2">
                  <a:extLst>
                    <a:ext uri="{A12FA001-AC4F-418D-AE19-62706E023703}">
                      <ahyp:hlinkClr xmlns:ahyp="http://schemas.microsoft.com/office/drawing/2018/hyperlinkcolor" val="tx"/>
                    </a:ext>
                  </a:extLst>
                </a:hlinkClick>
              </a:rPr>
              <a:t>24.171.505</a:t>
            </a:r>
            <a:r>
              <a:rPr lang="en-US" sz="1800" u="sng" dirty="0">
                <a:effectLst/>
                <a:latin typeface="Arial" panose="020B0604020202020204" pitchFamily="34" charset="0"/>
                <a:ea typeface="Times New Roman" panose="02020603050405020304" pitchFamily="18" charset="0"/>
              </a:rPr>
              <a:t>  </a:t>
            </a:r>
            <a:r>
              <a:rPr lang="en-US" sz="1800" u="sng" dirty="0">
                <a:solidFill>
                  <a:srgbClr val="000000"/>
                </a:solidFill>
                <a:effectLst/>
                <a:latin typeface="Arial" panose="020B0604020202020204" pitchFamily="34" charset="0"/>
                <a:ea typeface="Times New Roman" panose="02020603050405020304" pitchFamily="18" charset="0"/>
              </a:rPr>
              <a:t>  FISHING OUTFITTER OPERATIONS PLAN</a:t>
            </a:r>
            <a:endParaRPr lang="en-US" sz="18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F67F0055-7D6F-4F37-9B73-15E832AB5981}"/>
              </a:ext>
            </a:extLst>
          </p:cNvPr>
          <p:cNvSpPr txBox="1"/>
          <p:nvPr/>
        </p:nvSpPr>
        <p:spPr>
          <a:xfrm>
            <a:off x="770701" y="1924073"/>
            <a:ext cx="10468069" cy="2492990"/>
          </a:xfrm>
          <a:prstGeom prst="rect">
            <a:avLst/>
          </a:prstGeom>
          <a:noFill/>
        </p:spPr>
        <p:txBody>
          <a:bodyPr wrap="square">
            <a:spAutoFit/>
          </a:bodyPr>
          <a:lstStyle/>
          <a:p>
            <a:pPr marL="342900" marR="0" lvl="0" indent="-342900">
              <a:lnSpc>
                <a:spcPct val="150000"/>
              </a:lnSpc>
              <a:spcBef>
                <a:spcPts val="0"/>
              </a:spcBef>
              <a:spcAft>
                <a:spcPts val="0"/>
              </a:spcAft>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rPr>
              <a:t>Removes the requirement to submit records per SB 275 while maintaining the requirement for the description of private land access permission and permit(s) issued by the appropriate state or federal agency(</a:t>
            </a:r>
            <a:r>
              <a:rPr lang="en-US" sz="2400" dirty="0" err="1">
                <a:effectLst/>
                <a:latin typeface="Times New Roman" panose="02020603050405020304" pitchFamily="18" charset="0"/>
                <a:ea typeface="Times New Roman" panose="02020603050405020304" pitchFamily="18" charset="0"/>
              </a:rPr>
              <a:t>ies</a:t>
            </a:r>
            <a:r>
              <a:rPr lang="en-US" sz="2400" dirty="0">
                <a:effectLst/>
                <a:latin typeface="Times New Roman" panose="02020603050405020304" pitchFamily="18" charset="0"/>
                <a:ea typeface="Times New Roman" panose="02020603050405020304" pitchFamily="18" charset="0"/>
              </a:rPr>
              <a:t>) shall be governed by ARM  24.171.520.</a:t>
            </a:r>
          </a:p>
          <a:p>
            <a:pPr marL="0" marR="0" indent="228600">
              <a:spcBef>
                <a:spcPts val="0"/>
              </a:spcBef>
              <a:spcAft>
                <a:spcPts val="0"/>
              </a:spcAft>
            </a:pPr>
            <a:r>
              <a:rPr lang="en-US" sz="1200" dirty="0">
                <a:effectLst/>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32070425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4D882A8-A8F7-4490-A062-BE77608638A6}"/>
              </a:ext>
            </a:extLst>
          </p:cNvPr>
          <p:cNvSpPr txBox="1"/>
          <p:nvPr/>
        </p:nvSpPr>
        <p:spPr>
          <a:xfrm>
            <a:off x="712660" y="1199105"/>
            <a:ext cx="6097508" cy="369332"/>
          </a:xfrm>
          <a:prstGeom prst="rect">
            <a:avLst/>
          </a:prstGeom>
          <a:noFill/>
        </p:spPr>
        <p:txBody>
          <a:bodyPr wrap="square">
            <a:spAutoFit/>
          </a:bodyPr>
          <a:lstStyle/>
          <a:p>
            <a:pPr marL="0" marR="0" indent="228600">
              <a:spcBef>
                <a:spcPts val="0"/>
              </a:spcBef>
              <a:spcAft>
                <a:spcPts val="0"/>
              </a:spcAft>
            </a:pPr>
            <a:r>
              <a:rPr lang="en-US" sz="1800" b="1" u="sng" dirty="0">
                <a:effectLst/>
                <a:latin typeface="Arial" panose="020B0604020202020204" pitchFamily="34" charset="0"/>
                <a:ea typeface="Times New Roman" panose="02020603050405020304" pitchFamily="18" charset="0"/>
                <a:hlinkClick r:id="rId2">
                  <a:extLst>
                    <a:ext uri="{A12FA001-AC4F-418D-AE19-62706E023703}">
                      <ahyp:hlinkClr xmlns:ahyp="http://schemas.microsoft.com/office/drawing/2018/hyperlinkcolor" val="tx"/>
                    </a:ext>
                  </a:extLst>
                </a:hlinkClick>
              </a:rPr>
              <a:t>24.171.509</a:t>
            </a:r>
            <a:r>
              <a:rPr lang="en-US" sz="1800" u="sng" dirty="0">
                <a:effectLst/>
                <a:latin typeface="Arial" panose="020B0604020202020204" pitchFamily="34" charset="0"/>
                <a:ea typeface="Times New Roman" panose="02020603050405020304" pitchFamily="18" charset="0"/>
              </a:rPr>
              <a:t>  </a:t>
            </a:r>
            <a:r>
              <a:rPr lang="en-US" sz="1800" u="sng" dirty="0">
                <a:solidFill>
                  <a:srgbClr val="000000"/>
                </a:solidFill>
                <a:effectLst/>
                <a:latin typeface="Arial" panose="020B0604020202020204" pitchFamily="34" charset="0"/>
                <a:ea typeface="Times New Roman" panose="02020603050405020304" pitchFamily="18" charset="0"/>
              </a:rPr>
              <a:t>  INSURANCE FOR OUTFITTERS</a:t>
            </a:r>
            <a:endParaRPr lang="en-US" sz="1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B95905EC-617A-4A02-885C-AC6D4F43322F}"/>
              </a:ext>
            </a:extLst>
          </p:cNvPr>
          <p:cNvSpPr txBox="1"/>
          <p:nvPr/>
        </p:nvSpPr>
        <p:spPr>
          <a:xfrm>
            <a:off x="927025" y="1941546"/>
            <a:ext cx="10177855" cy="1569660"/>
          </a:xfrm>
          <a:prstGeom prst="rect">
            <a:avLst/>
          </a:prstGeom>
          <a:noFill/>
        </p:spPr>
        <p:txBody>
          <a:bodyPr wrap="square">
            <a:spAutoFit/>
          </a:bodyPr>
          <a:lstStyle/>
          <a:p>
            <a:pPr marL="342900" marR="0" lvl="0" indent="-342900">
              <a:spcBef>
                <a:spcPts val="0"/>
              </a:spcBef>
              <a:spcAft>
                <a:spcPts val="0"/>
              </a:spcAft>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rPr>
              <a:t>Requires records to be available upon written request of the Board</a:t>
            </a:r>
          </a:p>
          <a:p>
            <a:pPr marL="342900" marR="0" lvl="0" indent="-342900">
              <a:spcBef>
                <a:spcPts val="0"/>
              </a:spcBef>
              <a:spcAft>
                <a:spcPts val="0"/>
              </a:spcAft>
              <a:buFont typeface="Symbol" panose="05050102010706020507" pitchFamily="18" charset="2"/>
              <a:buChar char=""/>
            </a:pPr>
            <a:endParaRPr lang="en-US" sz="24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rPr>
              <a:t>Eliminates the requirement to submit proof of insurance at time of application or renewal</a:t>
            </a:r>
          </a:p>
        </p:txBody>
      </p:sp>
    </p:spTree>
    <p:extLst>
      <p:ext uri="{BB962C8B-B14F-4D97-AF65-F5344CB8AC3E}">
        <p14:creationId xmlns:p14="http://schemas.microsoft.com/office/powerpoint/2010/main" val="33266024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8EF8ACE-BD48-46C5-8409-7AB413C7EFF8}"/>
              </a:ext>
            </a:extLst>
          </p:cNvPr>
          <p:cNvSpPr txBox="1"/>
          <p:nvPr/>
        </p:nvSpPr>
        <p:spPr>
          <a:xfrm>
            <a:off x="805004" y="1065919"/>
            <a:ext cx="5290996" cy="369332"/>
          </a:xfrm>
          <a:prstGeom prst="rect">
            <a:avLst/>
          </a:prstGeom>
          <a:noFill/>
        </p:spPr>
        <p:txBody>
          <a:bodyPr wrap="square">
            <a:spAutoFit/>
          </a:bodyPr>
          <a:lstStyle/>
          <a:p>
            <a:pPr marL="0" marR="0" indent="228600">
              <a:spcBef>
                <a:spcPts val="0"/>
              </a:spcBef>
              <a:spcAft>
                <a:spcPts val="0"/>
              </a:spcAft>
            </a:pPr>
            <a:r>
              <a:rPr lang="en-US" sz="1800" b="1" u="sng" dirty="0">
                <a:effectLst/>
                <a:latin typeface="Arial" panose="020B0604020202020204" pitchFamily="34" charset="0"/>
                <a:ea typeface="Times New Roman" panose="02020603050405020304" pitchFamily="18" charset="0"/>
                <a:hlinkClick r:id="rId2">
                  <a:extLst>
                    <a:ext uri="{A12FA001-AC4F-418D-AE19-62706E023703}">
                      <ahyp:hlinkClr xmlns:ahyp="http://schemas.microsoft.com/office/drawing/2018/hyperlinkcolor" val="tx"/>
                    </a:ext>
                  </a:extLst>
                </a:hlinkClick>
              </a:rPr>
              <a:t>24.171.513</a:t>
            </a:r>
            <a:r>
              <a:rPr lang="en-US" sz="1800" u="sng" dirty="0">
                <a:effectLst/>
                <a:latin typeface="Arial" panose="020B0604020202020204" pitchFamily="34" charset="0"/>
                <a:ea typeface="Times New Roman" panose="02020603050405020304" pitchFamily="18" charset="0"/>
              </a:rPr>
              <a:t>    </a:t>
            </a:r>
            <a:r>
              <a:rPr lang="en-US" sz="1800" u="sng" dirty="0">
                <a:solidFill>
                  <a:srgbClr val="000000"/>
                </a:solidFill>
                <a:effectLst/>
                <a:latin typeface="Arial" panose="020B0604020202020204" pitchFamily="34" charset="0"/>
                <a:ea typeface="Times New Roman" panose="02020603050405020304" pitchFamily="18" charset="0"/>
              </a:rPr>
              <a:t>OUTFITTER ACTING AS GUIDE</a:t>
            </a:r>
            <a:endParaRPr lang="en-US" sz="1200"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6BC94327-934E-43F8-AA6D-F9777B8FD979}"/>
              </a:ext>
            </a:extLst>
          </p:cNvPr>
          <p:cNvSpPr txBox="1"/>
          <p:nvPr/>
        </p:nvSpPr>
        <p:spPr>
          <a:xfrm>
            <a:off x="1036169" y="2037311"/>
            <a:ext cx="9672472" cy="1200329"/>
          </a:xfrm>
          <a:prstGeom prst="rect">
            <a:avLst/>
          </a:prstGeom>
          <a:noFill/>
        </p:spPr>
        <p:txBody>
          <a:bodyPr wrap="square">
            <a:spAutoFit/>
          </a:bodyPr>
          <a:lstStyle/>
          <a:p>
            <a:pPr marL="342900" marR="0" lvl="0" indent="-342900">
              <a:spcBef>
                <a:spcPts val="0"/>
              </a:spcBef>
              <a:spcAft>
                <a:spcPts val="0"/>
              </a:spcAft>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rPr>
              <a:t>Removes the unnecessary limitation to working for a single outfitter</a:t>
            </a:r>
          </a:p>
          <a:p>
            <a:pPr marL="342900" marR="0" lvl="0" indent="-342900">
              <a:spcBef>
                <a:spcPts val="0"/>
              </a:spcBef>
              <a:spcAft>
                <a:spcPts val="0"/>
              </a:spcAft>
              <a:buFont typeface="Symbol" panose="05050102010706020507" pitchFamily="18" charset="2"/>
              <a:buChar char=""/>
            </a:pPr>
            <a:endParaRPr lang="en-US" sz="24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rPr>
              <a:t>Removes reference to reporting on client logs to comply with SB 275</a:t>
            </a:r>
          </a:p>
        </p:txBody>
      </p:sp>
    </p:spTree>
    <p:extLst>
      <p:ext uri="{BB962C8B-B14F-4D97-AF65-F5344CB8AC3E}">
        <p14:creationId xmlns:p14="http://schemas.microsoft.com/office/powerpoint/2010/main" val="26763512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CBF4F2-E295-45B8-8D6C-79DD2411E9BE}"/>
              </a:ext>
            </a:extLst>
          </p:cNvPr>
          <p:cNvSpPr txBox="1"/>
          <p:nvPr/>
        </p:nvSpPr>
        <p:spPr>
          <a:xfrm>
            <a:off x="635705" y="1021132"/>
            <a:ext cx="6348742" cy="369332"/>
          </a:xfrm>
          <a:prstGeom prst="rect">
            <a:avLst/>
          </a:prstGeom>
          <a:noFill/>
        </p:spPr>
        <p:txBody>
          <a:bodyPr wrap="square">
            <a:spAutoFit/>
          </a:bodyPr>
          <a:lstStyle/>
          <a:p>
            <a:pPr marL="0" marR="0" indent="228600">
              <a:spcBef>
                <a:spcPts val="0"/>
              </a:spcBef>
              <a:spcAft>
                <a:spcPts val="0"/>
              </a:spcAft>
            </a:pPr>
            <a:r>
              <a:rPr lang="en-US" sz="1800" b="1" u="sng" dirty="0">
                <a:effectLst/>
                <a:latin typeface="Arial" panose="020B0604020202020204" pitchFamily="34" charset="0"/>
                <a:ea typeface="Times New Roman" panose="02020603050405020304" pitchFamily="18" charset="0"/>
                <a:hlinkClick r:id="rId2">
                  <a:extLst>
                    <a:ext uri="{A12FA001-AC4F-418D-AE19-62706E023703}">
                      <ahyp:hlinkClr xmlns:ahyp="http://schemas.microsoft.com/office/drawing/2018/hyperlinkcolor" val="tx"/>
                    </a:ext>
                  </a:extLst>
                </a:hlinkClick>
              </a:rPr>
              <a:t>24.171.520</a:t>
            </a:r>
            <a:r>
              <a:rPr lang="en-US" sz="1800" u="sng" dirty="0">
                <a:effectLst/>
                <a:latin typeface="Arial" panose="020B0604020202020204" pitchFamily="34" charset="0"/>
                <a:ea typeface="Times New Roman" panose="02020603050405020304" pitchFamily="18" charset="0"/>
              </a:rPr>
              <a:t>   </a:t>
            </a:r>
            <a:r>
              <a:rPr lang="en-US" sz="1800" u="sng" dirty="0">
                <a:solidFill>
                  <a:srgbClr val="000000"/>
                </a:solidFill>
                <a:effectLst/>
                <a:latin typeface="Arial" panose="020B0604020202020204" pitchFamily="34" charset="0"/>
                <a:ea typeface="Times New Roman" panose="02020603050405020304" pitchFamily="18" charset="0"/>
              </a:rPr>
              <a:t> OPERATIONS PLANS AND AMENDMENTS</a:t>
            </a:r>
            <a:endParaRPr lang="en-US" sz="1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86583BBC-940B-4982-A42D-DBCFA3964D7F}"/>
              </a:ext>
            </a:extLst>
          </p:cNvPr>
          <p:cNvSpPr txBox="1"/>
          <p:nvPr/>
        </p:nvSpPr>
        <p:spPr>
          <a:xfrm>
            <a:off x="935500" y="1789477"/>
            <a:ext cx="10616420" cy="3939540"/>
          </a:xfrm>
          <a:prstGeom prst="rect">
            <a:avLst/>
          </a:prstGeom>
          <a:noFill/>
        </p:spPr>
        <p:txBody>
          <a:bodyPr wrap="square">
            <a:spAutoFit/>
          </a:bodyPr>
          <a:lstStyle/>
          <a:p>
            <a:pPr marL="342900" marR="0" lvl="0" indent="-342900">
              <a:spcBef>
                <a:spcPts val="0"/>
              </a:spcBef>
              <a:spcAft>
                <a:spcPts val="0"/>
              </a:spcAft>
              <a:buFont typeface="Symbol" panose="05050102010706020507" pitchFamily="18" charset="2"/>
              <a:buChar char=""/>
            </a:pPr>
            <a:r>
              <a:rPr lang="en-US" sz="2500" dirty="0">
                <a:effectLst/>
                <a:latin typeface="Times New Roman" panose="02020603050405020304" pitchFamily="18" charset="0"/>
                <a:ea typeface="Times New Roman" panose="02020603050405020304" pitchFamily="18" charset="0"/>
              </a:rPr>
              <a:t>Removes the need to describe the property on which hunting, or fishing services are being provided in terms of aliquot parts of geocode.  </a:t>
            </a:r>
          </a:p>
          <a:p>
            <a:pPr marL="342900" marR="0" lvl="0" indent="-342900">
              <a:spcBef>
                <a:spcPts val="0"/>
              </a:spcBef>
              <a:spcAft>
                <a:spcPts val="0"/>
              </a:spcAft>
              <a:buFont typeface="Symbol" panose="05050102010706020507" pitchFamily="18" charset="2"/>
              <a:buChar char=""/>
            </a:pPr>
            <a:endParaRPr lang="en-US" sz="2500"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500" dirty="0">
                <a:effectLst/>
                <a:latin typeface="Times New Roman" panose="02020603050405020304" pitchFamily="18" charset="0"/>
                <a:ea typeface="Times New Roman" panose="02020603050405020304" pitchFamily="18" charset="0"/>
              </a:rPr>
              <a:t>Names of the reach and property or water body will be sufficient. </a:t>
            </a:r>
          </a:p>
          <a:p>
            <a:pPr marL="342900" marR="0" lvl="0" indent="-342900">
              <a:spcBef>
                <a:spcPts val="0"/>
              </a:spcBef>
              <a:spcAft>
                <a:spcPts val="0"/>
              </a:spcAft>
              <a:buFont typeface="Symbol" panose="05050102010706020507" pitchFamily="18" charset="2"/>
              <a:buChar char=""/>
            </a:pPr>
            <a:endParaRPr lang="en-US" sz="25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500" dirty="0">
                <a:effectLst/>
                <a:latin typeface="Times New Roman" panose="02020603050405020304" pitchFamily="18" charset="0"/>
                <a:ea typeface="Times New Roman" panose="02020603050405020304" pitchFamily="18" charset="0"/>
              </a:rPr>
              <a:t>Maintains the requirement to hold appropriate </a:t>
            </a:r>
            <a:r>
              <a:rPr lang="en-US" sz="2500" dirty="0" err="1">
                <a:effectLst/>
                <a:latin typeface="Times New Roman" panose="02020603050405020304" pitchFamily="18" charset="0"/>
                <a:ea typeface="Times New Roman" panose="02020603050405020304" pitchFamily="18" charset="0"/>
              </a:rPr>
              <a:t>NCHU</a:t>
            </a:r>
            <a:r>
              <a:rPr lang="en-US" sz="2500" dirty="0">
                <a:effectLst/>
                <a:latin typeface="Times New Roman" panose="02020603050405020304" pitchFamily="18" charset="0"/>
                <a:ea typeface="Times New Roman" panose="02020603050405020304" pitchFamily="18" charset="0"/>
              </a:rPr>
              <a:t> but removes the requirement for affidavit submittal to that effect.</a:t>
            </a:r>
          </a:p>
          <a:p>
            <a:pPr marL="342900" marR="0" lvl="0" indent="-342900">
              <a:spcBef>
                <a:spcPts val="0"/>
              </a:spcBef>
              <a:spcAft>
                <a:spcPts val="0"/>
              </a:spcAft>
              <a:buFont typeface="Symbol" panose="05050102010706020507" pitchFamily="18" charset="2"/>
              <a:buChar char=""/>
            </a:pPr>
            <a:endParaRPr lang="en-US" sz="25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500" dirty="0">
                <a:effectLst/>
                <a:latin typeface="Times New Roman" panose="02020603050405020304" pitchFamily="18" charset="0"/>
                <a:ea typeface="Times New Roman" panose="02020603050405020304" pitchFamily="18" charset="0"/>
              </a:rPr>
              <a:t>Expands the hunting category to explicitly include waterfowl and upland birds bringing clarity to the existing situation</a:t>
            </a:r>
          </a:p>
        </p:txBody>
      </p:sp>
    </p:spTree>
    <p:extLst>
      <p:ext uri="{BB962C8B-B14F-4D97-AF65-F5344CB8AC3E}">
        <p14:creationId xmlns:p14="http://schemas.microsoft.com/office/powerpoint/2010/main" val="24512488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F7307E3-0DD0-4C31-B59A-B1424CF0F9D8}"/>
              </a:ext>
            </a:extLst>
          </p:cNvPr>
          <p:cNvSpPr txBox="1"/>
          <p:nvPr/>
        </p:nvSpPr>
        <p:spPr>
          <a:xfrm>
            <a:off x="853440" y="860090"/>
            <a:ext cx="9471434" cy="646331"/>
          </a:xfrm>
          <a:prstGeom prst="rect">
            <a:avLst/>
          </a:prstGeom>
          <a:noFill/>
        </p:spPr>
        <p:txBody>
          <a:bodyPr wrap="square">
            <a:spAutoFit/>
          </a:bodyPr>
          <a:lstStyle/>
          <a:p>
            <a:pPr marR="0" lvl="0">
              <a:spcBef>
                <a:spcPts val="0"/>
              </a:spcBef>
              <a:spcAft>
                <a:spcPts val="0"/>
              </a:spcAft>
            </a:pPr>
            <a:r>
              <a:rPr lang="en-US" sz="1800" b="1" u="sng" dirty="0">
                <a:effectLst/>
                <a:latin typeface="Calibri" panose="020F0502020204030204" pitchFamily="34" charset="0"/>
                <a:ea typeface="Times New Roman" panose="02020603050405020304" pitchFamily="18" charset="0"/>
                <a:cs typeface="Calibri" panose="020F0502020204030204" pitchFamily="34" charset="0"/>
                <a:hlinkClick r:id="rId2">
                  <a:extLst>
                    <a:ext uri="{A12FA001-AC4F-418D-AE19-62706E023703}">
                      <ahyp:hlinkClr xmlns:ahyp="http://schemas.microsoft.com/office/drawing/2018/hyperlinkcolor" val="tx"/>
                    </a:ext>
                  </a:extLst>
                </a:hlinkClick>
              </a:rPr>
              <a:t>24.171.520  </a:t>
            </a:r>
            <a:r>
              <a:rPr lang="en-US" sz="1800" b="1" dirty="0">
                <a:effectLst/>
                <a:latin typeface="Calibri" panose="020F0502020204030204" pitchFamily="34" charset="0"/>
                <a:ea typeface="Times New Roman" panose="02020603050405020304" pitchFamily="18" charset="0"/>
                <a:cs typeface="Calibri" panose="020F0502020204030204" pitchFamily="34" charset="0"/>
              </a:rPr>
              <a:t>OPERATIONS PLANS AND AMENDMENTS —&gt; Adoption of the watercraft endorsement</a:t>
            </a:r>
          </a:p>
          <a:p>
            <a:pPr marR="0" lvl="0">
              <a:spcBef>
                <a:spcPts val="0"/>
              </a:spcBef>
              <a:spcAft>
                <a:spcPts val="0"/>
              </a:spcAft>
            </a:pPr>
            <a:r>
              <a:rPr lang="en-US" b="1" dirty="0">
                <a:latin typeface="Calibri" panose="020F0502020204030204" pitchFamily="34" charset="0"/>
                <a:ea typeface="Times New Roman" panose="02020603050405020304" pitchFamily="18" charset="0"/>
                <a:cs typeface="Calibri" panose="020F0502020204030204" pitchFamily="34" charset="0"/>
              </a:rPr>
              <a:t>                                                                     </a:t>
            </a:r>
            <a:r>
              <a:rPr lang="en-US" b="1" dirty="0">
                <a:highlight>
                  <a:srgbClr val="FFFF00"/>
                </a:highlight>
                <a:latin typeface="Calibri" panose="020F0502020204030204" pitchFamily="34" charset="0"/>
                <a:ea typeface="Times New Roman" panose="02020603050405020304" pitchFamily="18" charset="0"/>
                <a:cs typeface="Calibri" panose="020F0502020204030204" pitchFamily="34" charset="0"/>
              </a:rPr>
              <a:t>NOT OUT FOR COMMENT</a:t>
            </a:r>
            <a:r>
              <a:rPr lang="en-US" sz="1800" b="1"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highlight>
                <a:srgbClr val="FFFF00"/>
              </a:highlight>
              <a:latin typeface="Calibri" panose="020F0502020204030204" pitchFamily="34" charset="0"/>
              <a:ea typeface="Calibri" panose="020F0502020204030204" pitchFamily="34" charset="0"/>
            </a:endParaRPr>
          </a:p>
        </p:txBody>
      </p:sp>
      <p:sp>
        <p:nvSpPr>
          <p:cNvPr id="7" name="TextBox 6">
            <a:extLst>
              <a:ext uri="{FF2B5EF4-FFF2-40B4-BE49-F238E27FC236}">
                <a16:creationId xmlns:a16="http://schemas.microsoft.com/office/drawing/2014/main" id="{A753BA4D-2254-4D99-A8AD-3E230C67CD8F}"/>
              </a:ext>
            </a:extLst>
          </p:cNvPr>
          <p:cNvSpPr txBox="1"/>
          <p:nvPr/>
        </p:nvSpPr>
        <p:spPr>
          <a:xfrm>
            <a:off x="772160" y="1281021"/>
            <a:ext cx="10647680" cy="5001369"/>
          </a:xfrm>
          <a:prstGeom prst="rect">
            <a:avLst/>
          </a:prstGeom>
          <a:noFill/>
        </p:spPr>
        <p:txBody>
          <a:bodyPr wrap="square">
            <a:spAutoFit/>
          </a:bodyPr>
          <a:lstStyle/>
          <a:p>
            <a:pPr marL="342900" marR="0" lvl="0" indent="-342900" algn="r" defTabSz="914400" rtl="0" eaLnBrk="0" fontAlgn="base" latinLnBrk="0" hangingPunct="0">
              <a:lnSpc>
                <a:spcPct val="100000"/>
              </a:lnSpc>
              <a:spcBef>
                <a:spcPct val="0"/>
              </a:spcBef>
              <a:spcAft>
                <a:spcPct val="0"/>
              </a:spcAft>
              <a:buClrTx/>
              <a:buSzTx/>
              <a:buFontTx/>
              <a:buAutoNum type="arabicParenR"/>
              <a:tabLst/>
            </a:pPr>
            <a:endParaRPr kumimoji="0" lang="en-US" altLang="en-US" sz="15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AutoNum type="arabicParenR"/>
              <a:tabLst/>
            </a:pPr>
            <a:r>
              <a:rPr kumimoji="0" lang="en-US"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An applicant for an outfitter license shall have the qualifications to provide all services and use all equipment necessary to provide the functions of an outfitter that the license will authorize the applicant to provide. In addition, the applicant shall have: </a:t>
            </a:r>
            <a:endParaRPr kumimoji="0" lang="en-US" altLang="en-US" sz="1600" b="0" i="0" u="none" strike="noStrike" cap="none" normalizeH="0" baseline="0" dirty="0">
              <a:ln>
                <a:noFill/>
              </a:ln>
              <a:solidFill>
                <a:schemeClr val="tx1"/>
              </a:solidFill>
              <a:effectLst/>
              <a:latin typeface="Arial" panose="020B0604020202020204" pitchFamily="34" charset="0"/>
            </a:endParaRPr>
          </a:p>
          <a:p>
            <a:pPr marL="800100" lvl="1" indent="-342900" defTabSz="914400" eaLnBrk="0" fontAlgn="base" hangingPunct="0">
              <a:spcBef>
                <a:spcPct val="0"/>
              </a:spcBef>
              <a:spcAft>
                <a:spcPct val="0"/>
              </a:spcAft>
              <a:buFont typeface="+mj-lt"/>
              <a:buAutoNum type="alphaLcParenR"/>
            </a:pPr>
            <a:r>
              <a:rPr kumimoji="0" lang="en-US"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for a fishing outfitter applicant</a:t>
            </a:r>
            <a:r>
              <a:rPr kumimoji="0" lang="en-US" altLang="en-US" sz="16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 with a watercraft endorsement</a:t>
            </a:r>
            <a:r>
              <a:rPr kumimoji="0" lang="en-US"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t>
            </a:r>
          </a:p>
          <a:p>
            <a:pPr marL="1257300" lvl="2" indent="-342900" defTabSz="914400" eaLnBrk="0" fontAlgn="base" hangingPunct="0">
              <a:spcBef>
                <a:spcPct val="0"/>
              </a:spcBef>
              <a:spcAft>
                <a:spcPct val="0"/>
              </a:spcAft>
              <a:buFont typeface="+mj-lt"/>
              <a:buAutoNum type="romanLcPeriod"/>
            </a:pPr>
            <a:r>
              <a:rPr kumimoji="0" lang="en-US"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 minimum of three years and 120 days of verified experience as a licensed guide working for a licensed outfitter in this state, guiding clients and using methods for pursuing fish, </a:t>
            </a:r>
            <a:r>
              <a:rPr kumimoji="0" lang="en-US" altLang="en-US" sz="16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reduced by no more than 50 experience days for any waiver or combination of waivers; </a:t>
            </a:r>
            <a:r>
              <a:rPr kumimoji="0" lang="en-US"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or</a:t>
            </a:r>
          </a:p>
          <a:p>
            <a:pPr marL="1314450" lvl="2" indent="-400050" defTabSz="914400" eaLnBrk="0" fontAlgn="base" hangingPunct="0">
              <a:spcBef>
                <a:spcPct val="0"/>
              </a:spcBef>
              <a:spcAft>
                <a:spcPct val="0"/>
              </a:spcAft>
              <a:buFont typeface="+mj-lt"/>
              <a:buAutoNum type="romanLcPeriod"/>
            </a:pPr>
            <a:r>
              <a:rPr kumimoji="0" lang="en-US"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 minimum of three years and 120 days of verified experience as a licensed outfitter, a licensed guide, or equivalent experience in another state guiding clients and using methods for pursuing fish</a:t>
            </a:r>
            <a:r>
              <a:rPr kumimoji="0" lang="en-US" altLang="en-US" sz="16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a:t>
            </a:r>
            <a:r>
              <a:rPr kumimoji="0" lang="en-US"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n-US" altLang="en-US" sz="16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reduced by no more than 50 experience days for any waiver or combination of waivers. </a:t>
            </a:r>
            <a:r>
              <a:rPr kumimoji="0" lang="en-US"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All experience in this subsection is subject to board approval; or</a:t>
            </a:r>
          </a:p>
          <a:p>
            <a:pPr marL="857250" lvl="1" indent="-400050" defTabSz="914400" eaLnBrk="0" fontAlgn="base" hangingPunct="0">
              <a:spcBef>
                <a:spcPct val="0"/>
              </a:spcBef>
              <a:spcAft>
                <a:spcPct val="0"/>
              </a:spcAft>
              <a:buFontTx/>
              <a:buAutoNum type="alphaLcParenR"/>
            </a:pPr>
            <a:r>
              <a:rPr kumimoji="0" lang="en-US"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(b) for all other </a:t>
            </a:r>
            <a:r>
              <a:rPr kumimoji="0" lang="en-US" altLang="en-US" sz="16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outfitter </a:t>
            </a:r>
            <a:r>
              <a:rPr kumimoji="0" lang="en-US"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applicants:</a:t>
            </a:r>
          </a:p>
          <a:p>
            <a:pPr marL="1314450" lvl="2" indent="-400050" defTabSz="914400" eaLnBrk="0" fontAlgn="base" hangingPunct="0">
              <a:spcBef>
                <a:spcPct val="0"/>
              </a:spcBef>
              <a:spcAft>
                <a:spcPct val="0"/>
              </a:spcAft>
              <a:buFont typeface="+mj-lt"/>
              <a:buAutoNum type="romanLcPeriod"/>
            </a:pPr>
            <a:r>
              <a:rPr kumimoji="0" lang="en-US"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100 days of verified experience as a licensed guide working for a licensed outfitter in this state, guiding clients in pursuing </a:t>
            </a:r>
            <a:r>
              <a:rPr kumimoji="0" lang="en-US" altLang="en-US" sz="16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the types of </a:t>
            </a:r>
            <a:r>
              <a:rPr kumimoji="0" lang="en-US" altLang="en-US" sz="16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fish or</a:t>
            </a:r>
            <a:r>
              <a:rPr kumimoji="0" lang="en-US"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game and using methods for which licensure is sought by the applicant; or</a:t>
            </a:r>
          </a:p>
          <a:p>
            <a:pPr marL="1314450" lvl="2" indent="-400050" defTabSz="914400" eaLnBrk="0" fontAlgn="base" hangingPunct="0">
              <a:spcBef>
                <a:spcPct val="0"/>
              </a:spcBef>
              <a:spcAft>
                <a:spcPct val="0"/>
              </a:spcAft>
              <a:buFont typeface="+mj-lt"/>
              <a:buAutoNum type="romanLcPeriod"/>
            </a:pPr>
            <a:r>
              <a:rPr kumimoji="0" lang="en-US"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(ii) 100 days of verified experience as a licensed outfitter, a licensed guide, or equivalent experience in another state guiding clients in pursuing </a:t>
            </a:r>
            <a:r>
              <a:rPr kumimoji="0" lang="en-US" altLang="en-US" sz="16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the types of</a:t>
            </a:r>
            <a:r>
              <a:rPr kumimoji="0" lang="en-US" altLang="en-US" sz="16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 fish or game</a:t>
            </a:r>
            <a:r>
              <a:rPr kumimoji="0" lang="en-US"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n-US" altLang="en-US" sz="16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game</a:t>
            </a:r>
            <a:r>
              <a:rPr kumimoji="0" lang="en-US"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and using the methods for which licensure is sought by the applicant. All experience in this subsection is subject to board approval.</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39392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DD1F3-C40F-4066-8718-F9E217C05A59}"/>
              </a:ext>
            </a:extLst>
          </p:cNvPr>
          <p:cNvSpPr>
            <a:spLocks noGrp="1"/>
          </p:cNvSpPr>
          <p:nvPr>
            <p:ph type="title"/>
          </p:nvPr>
        </p:nvSpPr>
        <p:spPr/>
        <p:txBody>
          <a:bodyPr>
            <a:normAutofit/>
          </a:bodyPr>
          <a:lstStyle/>
          <a:p>
            <a:pPr marL="0" marR="0" algn="ctr">
              <a:spcBef>
                <a:spcPts val="0"/>
              </a:spcBef>
              <a:spcAft>
                <a:spcPts val="0"/>
              </a:spcAft>
              <a:tabLst>
                <a:tab pos="2743200" algn="ctr"/>
                <a:tab pos="5486400" algn="r"/>
              </a:tabLst>
            </a:pPr>
            <a:r>
              <a:rPr lang="en-US" sz="2800" dirty="0">
                <a:effectLst/>
                <a:latin typeface="Cambria" panose="02040503050406030204" pitchFamily="18" charset="0"/>
                <a:ea typeface="MS Mincho" panose="02020609040205080304" pitchFamily="49" charset="-128"/>
                <a:cs typeface="Times New Roman" panose="02020603050405020304" pitchFamily="18" charset="0"/>
              </a:rPr>
              <a:t>SB 275  Outfitter Administration Burden Reduction Act</a:t>
            </a:r>
            <a:br>
              <a:rPr lang="en-US" sz="1800" dirty="0">
                <a:effectLst/>
                <a:latin typeface="Cambria" panose="02040503050406030204" pitchFamily="18" charset="0"/>
                <a:ea typeface="MS Mincho" panose="02020609040205080304" pitchFamily="49" charset="-128"/>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1F9083FC-2696-46CD-93AA-B90B13C6DF6E}"/>
              </a:ext>
            </a:extLst>
          </p:cNvPr>
          <p:cNvSpPr>
            <a:spLocks noGrp="1"/>
          </p:cNvSpPr>
          <p:nvPr>
            <p:ph idx="1"/>
          </p:nvPr>
        </p:nvSpPr>
        <p:spPr/>
        <p:txBody>
          <a:bodyPr/>
          <a:lstStyle/>
          <a:p>
            <a:r>
              <a:rPr lang="en-US" dirty="0"/>
              <a:t>Reduce unnecessary administrative burden on licensees</a:t>
            </a:r>
          </a:p>
          <a:p>
            <a:r>
              <a:rPr lang="en-US" dirty="0"/>
              <a:t>Eliminate double adjudication issue</a:t>
            </a:r>
          </a:p>
          <a:p>
            <a:r>
              <a:rPr lang="en-US" dirty="0"/>
              <a:t>Reduce the size and define makeup of the MBO </a:t>
            </a:r>
          </a:p>
          <a:p>
            <a:r>
              <a:rPr lang="en-US" dirty="0"/>
              <a:t>Transfer businesses with river use days</a:t>
            </a:r>
          </a:p>
          <a:p>
            <a:r>
              <a:rPr lang="en-US" dirty="0"/>
              <a:t>Addresses statutory inconsistencies. </a:t>
            </a:r>
          </a:p>
        </p:txBody>
      </p:sp>
    </p:spTree>
    <p:extLst>
      <p:ext uri="{BB962C8B-B14F-4D97-AF65-F5344CB8AC3E}">
        <p14:creationId xmlns:p14="http://schemas.microsoft.com/office/powerpoint/2010/main" val="14969950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5C12046-D93B-4152-88B7-9B7BAF81DF43}"/>
              </a:ext>
            </a:extLst>
          </p:cNvPr>
          <p:cNvSpPr txBox="1"/>
          <p:nvPr/>
        </p:nvSpPr>
        <p:spPr>
          <a:xfrm>
            <a:off x="659620" y="1028115"/>
            <a:ext cx="7337079" cy="369332"/>
          </a:xfrm>
          <a:prstGeom prst="rect">
            <a:avLst/>
          </a:prstGeom>
          <a:noFill/>
        </p:spPr>
        <p:txBody>
          <a:bodyPr wrap="square">
            <a:spAutoFit/>
          </a:bodyPr>
          <a:lstStyle/>
          <a:p>
            <a:pPr marL="0" marR="0" indent="228600">
              <a:spcBef>
                <a:spcPts val="0"/>
              </a:spcBef>
              <a:spcAft>
                <a:spcPts val="0"/>
              </a:spcAft>
            </a:pPr>
            <a:r>
              <a:rPr lang="en-US" sz="1800" b="1" u="sng" dirty="0">
                <a:effectLst/>
                <a:latin typeface="Arial" panose="020B0604020202020204" pitchFamily="34" charset="0"/>
                <a:ea typeface="Times New Roman" panose="02020603050405020304" pitchFamily="18" charset="0"/>
                <a:hlinkClick r:id="rId2">
                  <a:extLst>
                    <a:ext uri="{A12FA001-AC4F-418D-AE19-62706E023703}">
                      <ahyp:hlinkClr xmlns:ahyp="http://schemas.microsoft.com/office/drawing/2018/hyperlinkcolor" val="tx"/>
                    </a:ext>
                  </a:extLst>
                </a:hlinkClick>
              </a:rPr>
              <a:t>24.171.701</a:t>
            </a:r>
            <a:r>
              <a:rPr lang="en-US" sz="1800" u="sng" dirty="0">
                <a:effectLst/>
                <a:latin typeface="Arial" panose="020B0604020202020204" pitchFamily="34" charset="0"/>
                <a:ea typeface="Times New Roman" panose="02020603050405020304" pitchFamily="18" charset="0"/>
              </a:rPr>
              <a:t>  </a:t>
            </a:r>
            <a:r>
              <a:rPr lang="en-US" sz="1800" u="sng" dirty="0">
                <a:solidFill>
                  <a:srgbClr val="000000"/>
                </a:solidFill>
                <a:effectLst/>
                <a:latin typeface="Arial" panose="020B0604020202020204" pitchFamily="34" charset="0"/>
                <a:ea typeface="Times New Roman" panose="02020603050405020304" pitchFamily="18" charset="0"/>
              </a:rPr>
              <a:t>  </a:t>
            </a:r>
            <a:r>
              <a:rPr lang="en-US" sz="1800" u="sng" dirty="0" err="1">
                <a:solidFill>
                  <a:srgbClr val="000000"/>
                </a:solidFill>
                <a:effectLst/>
                <a:latin typeface="Arial" panose="020B0604020202020204" pitchFamily="34" charset="0"/>
                <a:ea typeface="Times New Roman" panose="02020603050405020304" pitchFamily="18" charset="0"/>
              </a:rPr>
              <a:t>NCHU</a:t>
            </a:r>
            <a:r>
              <a:rPr lang="en-US" sz="1800" u="sng" dirty="0">
                <a:solidFill>
                  <a:srgbClr val="000000"/>
                </a:solidFill>
                <a:effectLst/>
                <a:latin typeface="Arial" panose="020B0604020202020204" pitchFamily="34" charset="0"/>
                <a:ea typeface="Times New Roman" panose="02020603050405020304" pitchFamily="18" charset="0"/>
              </a:rPr>
              <a:t> CATEGORIES, TRANSFERS, AND RECORDS</a:t>
            </a:r>
            <a:endParaRPr lang="en-US" sz="1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2EEFCBE5-28C1-44D7-AE04-EA16DC2C9DEA}"/>
              </a:ext>
            </a:extLst>
          </p:cNvPr>
          <p:cNvSpPr txBox="1"/>
          <p:nvPr/>
        </p:nvSpPr>
        <p:spPr>
          <a:xfrm>
            <a:off x="894657" y="1756866"/>
            <a:ext cx="10402684" cy="4401205"/>
          </a:xfrm>
          <a:prstGeom prst="rect">
            <a:avLst/>
          </a:prstGeom>
          <a:noFill/>
        </p:spPr>
        <p:txBody>
          <a:bodyPr wrap="square">
            <a:spAutoFit/>
          </a:bodyPr>
          <a:lstStyle/>
          <a:p>
            <a:pPr marL="342900" marR="0" lvl="0" indent="-342900">
              <a:spcBef>
                <a:spcPts val="0"/>
              </a:spcBef>
              <a:spcAft>
                <a:spcPts val="0"/>
              </a:spcAft>
              <a:buFont typeface="Symbol" panose="05050102010706020507" pitchFamily="18" charset="2"/>
              <a:buChar char=""/>
            </a:pPr>
            <a:r>
              <a:rPr lang="en-US" sz="2300" dirty="0">
                <a:effectLst/>
                <a:latin typeface="Times New Roman" panose="02020603050405020304" pitchFamily="18" charset="0"/>
                <a:ea typeface="Times New Roman" panose="02020603050405020304" pitchFamily="18" charset="0"/>
              </a:rPr>
              <a:t>Cleans up language related to the use of Category 2 </a:t>
            </a:r>
            <a:r>
              <a:rPr lang="en-US" sz="2300" dirty="0" err="1">
                <a:effectLst/>
                <a:latin typeface="Times New Roman" panose="02020603050405020304" pitchFamily="18" charset="0"/>
                <a:ea typeface="Times New Roman" panose="02020603050405020304" pitchFamily="18" charset="0"/>
              </a:rPr>
              <a:t>NCHU</a:t>
            </a:r>
            <a:r>
              <a:rPr lang="en-US" sz="2300" dirty="0">
                <a:effectLst/>
                <a:latin typeface="Times New Roman" panose="02020603050405020304" pitchFamily="18" charset="0"/>
                <a:ea typeface="Times New Roman" panose="02020603050405020304" pitchFamily="18" charset="0"/>
              </a:rPr>
              <a:t> and big game combination licenses for big game and upland bird services</a:t>
            </a:r>
          </a:p>
          <a:p>
            <a:pPr marL="342900" marR="0" lvl="0" indent="-342900">
              <a:spcBef>
                <a:spcPts val="0"/>
              </a:spcBef>
              <a:spcAft>
                <a:spcPts val="0"/>
              </a:spcAft>
              <a:buFont typeface="Symbol" panose="05050102010706020507" pitchFamily="18" charset="2"/>
              <a:buChar char=""/>
            </a:pPr>
            <a:endParaRPr lang="en-US" sz="10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300" dirty="0">
                <a:effectLst/>
                <a:latin typeface="Times New Roman" panose="02020603050405020304" pitchFamily="18" charset="0"/>
                <a:ea typeface="Times New Roman" panose="02020603050405020304" pitchFamily="18" charset="0"/>
              </a:rPr>
              <a:t>Removes the reference to delaying transfers based on alleged complaints against an outfitter.  This is an unreasonable requirement and violates the civil rights of accused but not convicted outfitters.</a:t>
            </a:r>
          </a:p>
          <a:p>
            <a:pPr marL="342900" marR="0" lvl="0" indent="-342900">
              <a:spcBef>
                <a:spcPts val="0"/>
              </a:spcBef>
              <a:spcAft>
                <a:spcPts val="0"/>
              </a:spcAft>
              <a:buFont typeface="Symbol" panose="05050102010706020507" pitchFamily="18" charset="2"/>
              <a:buChar char=""/>
            </a:pPr>
            <a:endParaRPr lang="en-US" sz="10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300" dirty="0">
                <a:effectLst/>
                <a:latin typeface="Times New Roman" panose="02020603050405020304" pitchFamily="18" charset="0"/>
                <a:ea typeface="Times New Roman" panose="02020603050405020304" pitchFamily="18" charset="0"/>
              </a:rPr>
              <a:t>Provides for online transfer of </a:t>
            </a:r>
            <a:r>
              <a:rPr lang="en-US" sz="2300" dirty="0" err="1">
                <a:effectLst/>
                <a:latin typeface="Times New Roman" panose="02020603050405020304" pitchFamily="18" charset="0"/>
                <a:ea typeface="Times New Roman" panose="02020603050405020304" pitchFamily="18" charset="0"/>
              </a:rPr>
              <a:t>NCHU</a:t>
            </a:r>
            <a:endParaRPr lang="en-US" sz="23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endParaRPr lang="en-US" sz="10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300" dirty="0">
                <a:effectLst/>
                <a:latin typeface="Times New Roman" panose="02020603050405020304" pitchFamily="18" charset="0"/>
                <a:ea typeface="Times New Roman" panose="02020603050405020304" pitchFamily="18" charset="0"/>
              </a:rPr>
              <a:t>Cleans up language related to transfer of </a:t>
            </a:r>
            <a:r>
              <a:rPr lang="en-US" sz="2300" dirty="0" err="1">
                <a:effectLst/>
                <a:latin typeface="Times New Roman" panose="02020603050405020304" pitchFamily="18" charset="0"/>
                <a:ea typeface="Times New Roman" panose="02020603050405020304" pitchFamily="18" charset="0"/>
              </a:rPr>
              <a:t>NCHU</a:t>
            </a:r>
            <a:r>
              <a:rPr lang="en-US" sz="2300" dirty="0">
                <a:effectLst/>
                <a:latin typeface="Times New Roman" panose="02020603050405020304" pitchFamily="18" charset="0"/>
                <a:ea typeface="Times New Roman" panose="02020603050405020304" pitchFamily="18" charset="0"/>
              </a:rPr>
              <a:t> related to successorship and cause for </a:t>
            </a:r>
            <a:r>
              <a:rPr lang="en-US" sz="2300" dirty="0" err="1">
                <a:effectLst/>
                <a:latin typeface="Times New Roman" panose="02020603050405020304" pitchFamily="18" charset="0"/>
                <a:ea typeface="Times New Roman" panose="02020603050405020304" pitchFamily="18" charset="0"/>
              </a:rPr>
              <a:t>NCHU</a:t>
            </a:r>
            <a:r>
              <a:rPr lang="en-US" sz="2300" dirty="0">
                <a:effectLst/>
                <a:latin typeface="Times New Roman" panose="02020603050405020304" pitchFamily="18" charset="0"/>
                <a:ea typeface="Times New Roman" panose="02020603050405020304" pitchFamily="18" charset="0"/>
              </a:rPr>
              <a:t> to expire.</a:t>
            </a:r>
          </a:p>
          <a:p>
            <a:pPr marL="342900" marR="0" lvl="0" indent="-342900">
              <a:spcBef>
                <a:spcPts val="0"/>
              </a:spcBef>
              <a:spcAft>
                <a:spcPts val="0"/>
              </a:spcAft>
              <a:buFont typeface="Symbol" panose="05050102010706020507" pitchFamily="18" charset="2"/>
              <a:buChar char=""/>
            </a:pPr>
            <a:endParaRPr lang="en-US" sz="1000"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300" dirty="0">
                <a:effectLst/>
                <a:latin typeface="Times New Roman" panose="02020603050405020304" pitchFamily="18" charset="0"/>
                <a:ea typeface="Times New Roman" panose="02020603050405020304" pitchFamily="18" charset="0"/>
              </a:rPr>
              <a:t>Renumbers </a:t>
            </a:r>
            <a:r>
              <a:rPr lang="en-US" sz="2300" dirty="0" err="1">
                <a:effectLst/>
                <a:latin typeface="Times New Roman" panose="02020603050405020304" pitchFamily="18" charset="0"/>
                <a:ea typeface="Times New Roman" panose="02020603050405020304" pitchFamily="18" charset="0"/>
              </a:rPr>
              <a:t>NCHU</a:t>
            </a:r>
            <a:r>
              <a:rPr lang="en-US" sz="2300" dirty="0">
                <a:effectLst/>
                <a:latin typeface="Times New Roman" panose="02020603050405020304" pitchFamily="18" charset="0"/>
                <a:ea typeface="Times New Roman" panose="02020603050405020304" pitchFamily="18" charset="0"/>
              </a:rPr>
              <a:t> to Category 1 (Big Game) and Category 2 (Birds)</a:t>
            </a:r>
          </a:p>
          <a:p>
            <a:pPr marL="342900" marR="0" lvl="0" indent="-342900">
              <a:spcBef>
                <a:spcPts val="0"/>
              </a:spcBef>
              <a:spcAft>
                <a:spcPts val="0"/>
              </a:spcAft>
              <a:buFont typeface="Symbol" panose="05050102010706020507" pitchFamily="18" charset="2"/>
              <a:buChar char=""/>
            </a:pPr>
            <a:endParaRPr lang="en-US" sz="1000"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300" dirty="0">
                <a:effectLst/>
                <a:latin typeface="Times New Roman" panose="02020603050405020304" pitchFamily="18" charset="0"/>
                <a:ea typeface="Times New Roman" panose="02020603050405020304" pitchFamily="18" charset="0"/>
              </a:rPr>
              <a:t>Allows for one-way conversion of Category 1 to Category 2</a:t>
            </a:r>
          </a:p>
        </p:txBody>
      </p:sp>
    </p:spTree>
    <p:extLst>
      <p:ext uri="{BB962C8B-B14F-4D97-AF65-F5344CB8AC3E}">
        <p14:creationId xmlns:p14="http://schemas.microsoft.com/office/powerpoint/2010/main" val="12616480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740E36A-2FD8-45A3-9759-551413163E58}"/>
              </a:ext>
            </a:extLst>
          </p:cNvPr>
          <p:cNvSpPr txBox="1"/>
          <p:nvPr/>
        </p:nvSpPr>
        <p:spPr>
          <a:xfrm>
            <a:off x="755738" y="1296983"/>
            <a:ext cx="3243403" cy="369332"/>
          </a:xfrm>
          <a:prstGeom prst="rect">
            <a:avLst/>
          </a:prstGeom>
          <a:noFill/>
        </p:spPr>
        <p:txBody>
          <a:bodyPr wrap="square">
            <a:spAutoFit/>
          </a:bodyPr>
          <a:lstStyle/>
          <a:p>
            <a:pPr marL="0" marR="0" indent="228600">
              <a:spcBef>
                <a:spcPts val="0"/>
              </a:spcBef>
              <a:spcAft>
                <a:spcPts val="0"/>
              </a:spcAft>
            </a:pPr>
            <a:r>
              <a:rPr lang="en-US" sz="1800" b="1" u="sng" dirty="0">
                <a:effectLst/>
                <a:latin typeface="Arial" panose="020B0604020202020204" pitchFamily="34" charset="0"/>
                <a:ea typeface="Times New Roman" panose="02020603050405020304" pitchFamily="18" charset="0"/>
                <a:hlinkClick r:id="rId2">
                  <a:extLst>
                    <a:ext uri="{A12FA001-AC4F-418D-AE19-62706E023703}">
                      <ahyp:hlinkClr xmlns:ahyp="http://schemas.microsoft.com/office/drawing/2018/hyperlinkcolor" val="tx"/>
                    </a:ext>
                  </a:extLst>
                </a:hlinkClick>
              </a:rPr>
              <a:t>24.171.2101</a:t>
            </a:r>
            <a:r>
              <a:rPr lang="en-US" sz="1800" u="sng" dirty="0">
                <a:effectLst/>
                <a:latin typeface="Arial" panose="020B0604020202020204" pitchFamily="34" charset="0"/>
                <a:ea typeface="Times New Roman" panose="02020603050405020304" pitchFamily="18" charset="0"/>
              </a:rPr>
              <a:t>    </a:t>
            </a:r>
            <a:r>
              <a:rPr lang="en-US" sz="1800" u="sng" dirty="0">
                <a:solidFill>
                  <a:srgbClr val="000000"/>
                </a:solidFill>
                <a:effectLst/>
                <a:latin typeface="Arial" panose="020B0604020202020204" pitchFamily="34" charset="0"/>
                <a:ea typeface="Times New Roman" panose="02020603050405020304" pitchFamily="18" charset="0"/>
              </a:rPr>
              <a:t>RENEWALS</a:t>
            </a:r>
            <a:endParaRPr lang="en-US" sz="1200"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D0F6AD95-BA03-4CA5-9775-7D5E11EF4197}"/>
              </a:ext>
            </a:extLst>
          </p:cNvPr>
          <p:cNvSpPr txBox="1"/>
          <p:nvPr/>
        </p:nvSpPr>
        <p:spPr>
          <a:xfrm>
            <a:off x="966985" y="2093197"/>
            <a:ext cx="10440908" cy="3108543"/>
          </a:xfrm>
          <a:prstGeom prst="rect">
            <a:avLst/>
          </a:prstGeom>
          <a:noFill/>
        </p:spPr>
        <p:txBody>
          <a:bodyPr wrap="square">
            <a:spAutoFit/>
          </a:bodyPr>
          <a:lstStyle/>
          <a:p>
            <a:pPr marL="342900" marR="0" lvl="0" indent="-342900">
              <a:spcBef>
                <a:spcPts val="0"/>
              </a:spcBef>
              <a:spcAft>
                <a:spcPts val="0"/>
              </a:spcAft>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rPr>
              <a:t>Removes reference to 24.101.414 which has been repealed - housekeeping.</a:t>
            </a:r>
          </a:p>
          <a:p>
            <a:pPr marL="342900" marR="0" lvl="0" indent="-342900">
              <a:spcBef>
                <a:spcPts val="0"/>
              </a:spcBef>
              <a:spcAft>
                <a:spcPts val="0"/>
              </a:spcAft>
              <a:buFont typeface="Symbol" panose="05050102010706020507" pitchFamily="18" charset="2"/>
              <a:buChar char=""/>
            </a:pPr>
            <a:endParaRPr lang="en-US" sz="24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rPr>
              <a:t>Removes the requirement to submit a copy of fist aid certification, insurance certificate</a:t>
            </a:r>
          </a:p>
          <a:p>
            <a:pPr marL="342900" marR="0" lvl="0" indent="-342900">
              <a:spcBef>
                <a:spcPts val="0"/>
              </a:spcBef>
              <a:spcAft>
                <a:spcPts val="0"/>
              </a:spcAft>
              <a:buFont typeface="Symbol" panose="05050102010706020507" pitchFamily="18" charset="2"/>
              <a:buChar char=""/>
            </a:pPr>
            <a:endParaRPr lang="en-US" sz="24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rPr>
              <a:t>Removes an unnecessary exemption for application date for renewal because of late season services. </a:t>
            </a:r>
          </a:p>
          <a:p>
            <a:pPr marL="0" marR="0">
              <a:spcBef>
                <a:spcPts val="0"/>
              </a:spcBef>
              <a:spcAft>
                <a:spcPts val="0"/>
              </a:spcAft>
            </a:pPr>
            <a:r>
              <a:rPr lang="en-US" sz="2800" dirty="0">
                <a:effectLst/>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26396740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70CF63B-4B1F-4A27-AC3E-C73D46941B68}"/>
              </a:ext>
            </a:extLst>
          </p:cNvPr>
          <p:cNvSpPr txBox="1"/>
          <p:nvPr/>
        </p:nvSpPr>
        <p:spPr>
          <a:xfrm>
            <a:off x="678079" y="1305082"/>
            <a:ext cx="7625281" cy="369332"/>
          </a:xfrm>
          <a:prstGeom prst="rect">
            <a:avLst/>
          </a:prstGeom>
          <a:noFill/>
        </p:spPr>
        <p:txBody>
          <a:bodyPr wrap="square">
            <a:spAutoFit/>
          </a:bodyPr>
          <a:lstStyle/>
          <a:p>
            <a:pPr marL="0" marR="0" indent="228600">
              <a:spcBef>
                <a:spcPts val="0"/>
              </a:spcBef>
              <a:spcAft>
                <a:spcPts val="0"/>
              </a:spcAft>
            </a:pPr>
            <a:r>
              <a:rPr lang="en-US" sz="1800" b="1" u="sng" dirty="0">
                <a:effectLst/>
                <a:latin typeface="Arial" panose="020B0604020202020204" pitchFamily="34" charset="0"/>
                <a:ea typeface="Times New Roman" panose="02020603050405020304" pitchFamily="18" charset="0"/>
                <a:hlinkClick r:id="rId2">
                  <a:extLst>
                    <a:ext uri="{A12FA001-AC4F-418D-AE19-62706E023703}">
                      <ahyp:hlinkClr xmlns:ahyp="http://schemas.microsoft.com/office/drawing/2018/hyperlinkcolor" val="tx"/>
                    </a:ext>
                  </a:extLst>
                </a:hlinkClick>
              </a:rPr>
              <a:t>24.171.2301</a:t>
            </a:r>
            <a:r>
              <a:rPr lang="en-US" sz="1800" u="sng" dirty="0">
                <a:effectLst/>
                <a:latin typeface="Arial" panose="020B0604020202020204" pitchFamily="34" charset="0"/>
                <a:ea typeface="Times New Roman" panose="02020603050405020304" pitchFamily="18" charset="0"/>
              </a:rPr>
              <a:t>   </a:t>
            </a:r>
            <a:r>
              <a:rPr lang="en-US" sz="1800" u="sng" dirty="0">
                <a:solidFill>
                  <a:srgbClr val="000000"/>
                </a:solidFill>
                <a:effectLst/>
                <a:latin typeface="Arial" panose="020B0604020202020204" pitchFamily="34" charset="0"/>
                <a:ea typeface="Times New Roman" panose="02020603050405020304" pitchFamily="18" charset="0"/>
              </a:rPr>
              <a:t> UNPROFESSIONAL CONDUCT AND MISCONDUCT</a:t>
            </a:r>
            <a:endParaRPr lang="en-US" sz="1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A5500718-7009-489C-8B02-5433CA30F31D}"/>
              </a:ext>
            </a:extLst>
          </p:cNvPr>
          <p:cNvSpPr txBox="1"/>
          <p:nvPr/>
        </p:nvSpPr>
        <p:spPr>
          <a:xfrm>
            <a:off x="894129" y="1969806"/>
            <a:ext cx="10200591" cy="3416320"/>
          </a:xfrm>
          <a:prstGeom prst="rect">
            <a:avLst/>
          </a:prstGeom>
          <a:noFill/>
        </p:spPr>
        <p:txBody>
          <a:bodyPr wrap="square">
            <a:spAutoFit/>
          </a:bodyPr>
          <a:lstStyle/>
          <a:p>
            <a:pPr marL="342900" marR="0" lvl="0" indent="-342900">
              <a:spcBef>
                <a:spcPts val="0"/>
              </a:spcBef>
              <a:spcAft>
                <a:spcPts val="0"/>
              </a:spcAft>
              <a:buFont typeface="Symbol" panose="05050102010706020507" pitchFamily="18" charset="2"/>
              <a:buChar char=""/>
            </a:pPr>
            <a:r>
              <a:rPr lang="en-US" sz="2400" dirty="0">
                <a:solidFill>
                  <a:srgbClr val="000000"/>
                </a:solidFill>
                <a:effectLst/>
                <a:latin typeface="Arial" panose="020B0604020202020204" pitchFamily="34" charset="0"/>
                <a:ea typeface="Times New Roman" panose="02020603050405020304" pitchFamily="18" charset="0"/>
              </a:rPr>
              <a:t>Cleans up language related to record keeping removing “true and correct” and relying on “accurate” records.</a:t>
            </a:r>
          </a:p>
          <a:p>
            <a:pPr marL="342900" marR="0" lvl="0" indent="-342900">
              <a:spcBef>
                <a:spcPts val="0"/>
              </a:spcBef>
              <a:spcAft>
                <a:spcPts val="0"/>
              </a:spcAft>
              <a:buFont typeface="Symbol" panose="05050102010706020507" pitchFamily="18" charset="2"/>
              <a:buChar char=""/>
            </a:pPr>
            <a:endParaRPr lang="en-US" sz="24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dirty="0">
                <a:solidFill>
                  <a:srgbClr val="000000"/>
                </a:solidFill>
                <a:effectLst/>
                <a:latin typeface="Arial" panose="020B0604020202020204" pitchFamily="34" charset="0"/>
                <a:ea typeface="Times New Roman" panose="02020603050405020304" pitchFamily="18" charset="0"/>
              </a:rPr>
              <a:t>Removes reference to “main base camp” for record storage and simply requires records are made available as required in with ARM </a:t>
            </a:r>
            <a:r>
              <a:rPr lang="en-US" sz="2400" u="sng" dirty="0">
                <a:solidFill>
                  <a:srgbClr val="0000FF"/>
                </a:solidFill>
                <a:effectLst/>
                <a:latin typeface="Arial" panose="020B0604020202020204" pitchFamily="34" charset="0"/>
                <a:ea typeface="Times New Roman" panose="02020603050405020304" pitchFamily="18" charset="0"/>
                <a:hlinkClick r:id="rId3"/>
              </a:rPr>
              <a:t>24.171.408</a:t>
            </a:r>
            <a:endParaRPr lang="en-US" sz="2400" u="sng" dirty="0">
              <a:solidFill>
                <a:srgbClr val="0000FF"/>
              </a:solidFill>
              <a:effectLst/>
              <a:latin typeface="Arial" panose="020B0604020202020204" pitchFamily="34"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endParaRPr lang="en-US" sz="24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dirty="0">
                <a:solidFill>
                  <a:srgbClr val="000000"/>
                </a:solidFill>
                <a:effectLst/>
                <a:latin typeface="Arial" panose="020B0604020202020204" pitchFamily="34" charset="0"/>
                <a:ea typeface="Times New Roman" panose="02020603050405020304" pitchFamily="18" charset="0"/>
              </a:rPr>
              <a:t>Provides for electronic copy of license, first aid card to meet the infield standards for inspection by enforcement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443807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B959431-CCB7-43E7-A41F-5BA4DEFA27F2}"/>
              </a:ext>
            </a:extLst>
          </p:cNvPr>
          <p:cNvSpPr txBox="1"/>
          <p:nvPr/>
        </p:nvSpPr>
        <p:spPr>
          <a:xfrm>
            <a:off x="698098" y="1585707"/>
            <a:ext cx="6955323" cy="369332"/>
          </a:xfrm>
          <a:prstGeom prst="rect">
            <a:avLst/>
          </a:prstGeom>
          <a:noFill/>
        </p:spPr>
        <p:txBody>
          <a:bodyPr wrap="square">
            <a:spAutoFit/>
          </a:bodyPr>
          <a:lstStyle/>
          <a:p>
            <a:pPr marL="0" marR="0" indent="228600">
              <a:spcBef>
                <a:spcPts val="0"/>
              </a:spcBef>
              <a:spcAft>
                <a:spcPts val="0"/>
              </a:spcAft>
            </a:pPr>
            <a:r>
              <a:rPr lang="en-US" sz="1800" b="1" u="sng" dirty="0">
                <a:effectLst/>
                <a:latin typeface="Arial" panose="020B0604020202020204" pitchFamily="34" charset="0"/>
                <a:ea typeface="Times New Roman" panose="02020603050405020304" pitchFamily="18" charset="0"/>
                <a:hlinkClick r:id="rId2">
                  <a:extLst>
                    <a:ext uri="{A12FA001-AC4F-418D-AE19-62706E023703}">
                      <ahyp:hlinkClr xmlns:ahyp="http://schemas.microsoft.com/office/drawing/2018/hyperlinkcolor" val="tx"/>
                    </a:ext>
                  </a:extLst>
                </a:hlinkClick>
              </a:rPr>
              <a:t>24.171.2305</a:t>
            </a:r>
            <a:r>
              <a:rPr lang="en-US" sz="1800" u="sng" dirty="0">
                <a:effectLst/>
                <a:latin typeface="Arial" panose="020B0604020202020204" pitchFamily="34" charset="0"/>
                <a:ea typeface="Times New Roman" panose="02020603050405020304" pitchFamily="18" charset="0"/>
              </a:rPr>
              <a:t>   </a:t>
            </a:r>
            <a:r>
              <a:rPr lang="en-US" sz="1800" u="sng" dirty="0">
                <a:solidFill>
                  <a:srgbClr val="000000"/>
                </a:solidFill>
                <a:effectLst/>
                <a:latin typeface="Arial" panose="020B0604020202020204" pitchFamily="34" charset="0"/>
                <a:ea typeface="Times New Roman" panose="02020603050405020304" pitchFamily="18" charset="0"/>
              </a:rPr>
              <a:t> WEB SITE POSTING OF LICENSE DISCIPLINE</a:t>
            </a:r>
            <a:endParaRPr lang="en-US" sz="1200"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41262046-EE57-44A2-A2AC-5F25B53919AB}"/>
              </a:ext>
            </a:extLst>
          </p:cNvPr>
          <p:cNvSpPr txBox="1"/>
          <p:nvPr/>
        </p:nvSpPr>
        <p:spPr>
          <a:xfrm>
            <a:off x="966079" y="2455393"/>
            <a:ext cx="9905121" cy="1384995"/>
          </a:xfrm>
          <a:prstGeom prst="rect">
            <a:avLst/>
          </a:prstGeom>
          <a:noFill/>
        </p:spPr>
        <p:txBody>
          <a:bodyPr wrap="square">
            <a:spAutoFit/>
          </a:bodyPr>
          <a:lstStyle/>
          <a:p>
            <a:pPr marL="342900" marR="0" lvl="0" indent="-342900">
              <a:spcBef>
                <a:spcPts val="0"/>
              </a:spcBef>
              <a:spcAft>
                <a:spcPts val="0"/>
              </a:spcAft>
              <a:buFont typeface="Symbol" panose="05050102010706020507" pitchFamily="18" charset="2"/>
              <a:buChar char=""/>
            </a:pPr>
            <a:r>
              <a:rPr lang="en-US" sz="2400" dirty="0">
                <a:solidFill>
                  <a:srgbClr val="000000"/>
                </a:solidFill>
                <a:effectLst/>
                <a:latin typeface="Arial" panose="020B0604020202020204" pitchFamily="34" charset="0"/>
                <a:ea typeface="Times New Roman" panose="02020603050405020304" pitchFamily="18" charset="0"/>
              </a:rPr>
              <a:t>Amended to comport with removal of logbooks as part of SB 275 by removing reference to incomplete or faulty logbook entries as these logs are no longer required per SB 275.</a:t>
            </a: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2679965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ED3B73A-33EB-4F54-92FC-E74EA24974BB}"/>
              </a:ext>
            </a:extLst>
          </p:cNvPr>
          <p:cNvSpPr txBox="1"/>
          <p:nvPr/>
        </p:nvSpPr>
        <p:spPr>
          <a:xfrm>
            <a:off x="4379237" y="892696"/>
            <a:ext cx="3433526" cy="523220"/>
          </a:xfrm>
          <a:prstGeom prst="rect">
            <a:avLst/>
          </a:prstGeom>
          <a:noFill/>
        </p:spPr>
        <p:txBody>
          <a:bodyPr wrap="square">
            <a:spAutoFit/>
          </a:bodyPr>
          <a:lstStyle/>
          <a:p>
            <a:r>
              <a:rPr lang="en-US" sz="2800" dirty="0">
                <a:effectLst/>
                <a:latin typeface="Cambria" panose="02040503050406030204" pitchFamily="18" charset="0"/>
                <a:ea typeface="MS Mincho" panose="02020609040205080304" pitchFamily="49" charset="-128"/>
                <a:cs typeface="Times New Roman" panose="02020603050405020304" pitchFamily="18" charset="0"/>
              </a:rPr>
              <a:t>Double Adjudication: </a:t>
            </a:r>
            <a:endParaRPr lang="en-US" sz="2800" dirty="0"/>
          </a:p>
        </p:txBody>
      </p:sp>
      <p:sp>
        <p:nvSpPr>
          <p:cNvPr id="7" name="TextBox 6">
            <a:extLst>
              <a:ext uri="{FF2B5EF4-FFF2-40B4-BE49-F238E27FC236}">
                <a16:creationId xmlns:a16="http://schemas.microsoft.com/office/drawing/2014/main" id="{35DFCC79-642E-4D66-B3D3-EC2BC2EA24E6}"/>
              </a:ext>
            </a:extLst>
          </p:cNvPr>
          <p:cNvSpPr txBox="1"/>
          <p:nvPr/>
        </p:nvSpPr>
        <p:spPr>
          <a:xfrm>
            <a:off x="843859" y="1567151"/>
            <a:ext cx="10504282" cy="830997"/>
          </a:xfrm>
          <a:prstGeom prst="rect">
            <a:avLst/>
          </a:prstGeom>
          <a:noFill/>
        </p:spPr>
        <p:txBody>
          <a:bodyPr wrap="square">
            <a:spAutoFit/>
          </a:bodyPr>
          <a:lstStyle/>
          <a:p>
            <a:pPr marL="0" marR="0">
              <a:spcBef>
                <a:spcPts val="0"/>
              </a:spcBef>
              <a:spcAft>
                <a:spcPts val="0"/>
              </a:spcAft>
              <a:tabLst>
                <a:tab pos="228600" algn="l"/>
              </a:tabLst>
            </a:pPr>
            <a:r>
              <a:rPr lang="en-US" sz="2400" dirty="0">
                <a:effectLst/>
                <a:latin typeface="Cambria" panose="02040503050406030204" pitchFamily="18" charset="0"/>
                <a:ea typeface="MS Mincho" panose="02020609040205080304" pitchFamily="49" charset="-128"/>
                <a:cs typeface="Times New Roman" panose="02020603050405020304" pitchFamily="18" charset="0"/>
              </a:rPr>
              <a:t>“Double adjudication" process criminalizes licensing violations and subjects licensees to </a:t>
            </a:r>
            <a:r>
              <a:rPr lang="en-US" sz="2400" u="sng" dirty="0">
                <a:effectLst/>
                <a:latin typeface="Cambria" panose="02040503050406030204" pitchFamily="18" charset="0"/>
                <a:ea typeface="MS Mincho" panose="02020609040205080304" pitchFamily="49" charset="-128"/>
                <a:cs typeface="Times New Roman" panose="02020603050405020304" pitchFamily="18" charset="0"/>
              </a:rPr>
              <a:t>two sets of consequences </a:t>
            </a:r>
            <a:r>
              <a:rPr lang="en-US" sz="2400" dirty="0">
                <a:effectLst/>
                <a:latin typeface="Cambria" panose="02040503050406030204" pitchFamily="18" charset="0"/>
                <a:ea typeface="MS Mincho" panose="02020609040205080304" pitchFamily="49" charset="-128"/>
                <a:cs typeface="Times New Roman" panose="02020603050405020304" pitchFamily="18" charset="0"/>
              </a:rPr>
              <a:t>administered by two separate agencies.</a:t>
            </a:r>
          </a:p>
        </p:txBody>
      </p:sp>
      <p:sp>
        <p:nvSpPr>
          <p:cNvPr id="9" name="TextBox 8">
            <a:extLst>
              <a:ext uri="{FF2B5EF4-FFF2-40B4-BE49-F238E27FC236}">
                <a16:creationId xmlns:a16="http://schemas.microsoft.com/office/drawing/2014/main" id="{1EAE167A-FEF0-4CE9-B354-C7917ACD0473}"/>
              </a:ext>
            </a:extLst>
          </p:cNvPr>
          <p:cNvSpPr txBox="1"/>
          <p:nvPr/>
        </p:nvSpPr>
        <p:spPr>
          <a:xfrm>
            <a:off x="1137920" y="2691235"/>
            <a:ext cx="10369034" cy="3416320"/>
          </a:xfrm>
          <a:prstGeom prst="rect">
            <a:avLst/>
          </a:prstGeom>
          <a:noFill/>
        </p:spPr>
        <p:txBody>
          <a:bodyPr wrap="square">
            <a:spAutoFit/>
          </a:bodyPr>
          <a:lstStyle/>
          <a:p>
            <a:pPr marL="342900" marR="0" lvl="0" indent="-342900">
              <a:spcBef>
                <a:spcPts val="0"/>
              </a:spcBef>
              <a:spcAft>
                <a:spcPts val="0"/>
              </a:spcAft>
              <a:buFont typeface="Symbol" panose="05050102010706020507" pitchFamily="18" charset="2"/>
              <a:buChar char=""/>
              <a:tabLst>
                <a:tab pos="228600" algn="l"/>
              </a:tabLst>
            </a:pPr>
            <a:r>
              <a:rPr lang="en-US" dirty="0">
                <a:latin typeface="Cambria" panose="02040503050406030204" pitchFamily="18" charset="0"/>
                <a:ea typeface="MS Mincho" panose="02020609040205080304" pitchFamily="49" charset="-128"/>
                <a:cs typeface="Times New Roman" panose="02020603050405020304" pitchFamily="18" charset="0"/>
              </a:rPr>
              <a:t>A</a:t>
            </a:r>
            <a:r>
              <a:rPr lang="en-US" dirty="0">
                <a:effectLst/>
                <a:latin typeface="Cambria" panose="02040503050406030204" pitchFamily="18" charset="0"/>
                <a:ea typeface="MS Mincho" panose="02020609040205080304" pitchFamily="49" charset="-128"/>
                <a:cs typeface="Times New Roman" panose="02020603050405020304" pitchFamily="18" charset="0"/>
              </a:rPr>
              <a:t>dministrative Infractions and it makes little sense to address them in the criminal system.</a:t>
            </a:r>
          </a:p>
          <a:p>
            <a:pPr marL="342900" marR="0" lvl="0" indent="-342900">
              <a:spcBef>
                <a:spcPts val="0"/>
              </a:spcBef>
              <a:spcAft>
                <a:spcPts val="0"/>
              </a:spcAft>
              <a:buFont typeface="Symbol" panose="05050102010706020507" pitchFamily="18" charset="2"/>
              <a:buChar char=""/>
              <a:tabLst>
                <a:tab pos="228600" algn="l"/>
              </a:tabLst>
            </a:pPr>
            <a:endParaRPr lang="en-US" dirty="0">
              <a:effectLst/>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228600" algn="l"/>
              </a:tabLst>
            </a:pPr>
            <a:r>
              <a:rPr lang="en-US" dirty="0">
                <a:effectLst/>
                <a:latin typeface="Cambria" panose="02040503050406030204" pitchFamily="18" charset="0"/>
                <a:ea typeface="MS Mincho" panose="02020609040205080304" pitchFamily="49" charset="-128"/>
                <a:cs typeface="Times New Roman" panose="02020603050405020304" pitchFamily="18" charset="0"/>
              </a:rPr>
              <a:t>Unfairly subject licensees to double fines for infractions addressed by both processes.</a:t>
            </a:r>
          </a:p>
          <a:p>
            <a:pPr marL="342900" marR="0" lvl="0" indent="-342900">
              <a:spcBef>
                <a:spcPts val="0"/>
              </a:spcBef>
              <a:spcAft>
                <a:spcPts val="0"/>
              </a:spcAft>
              <a:buFont typeface="Symbol" panose="05050102010706020507" pitchFamily="18" charset="2"/>
              <a:buChar char=""/>
              <a:tabLst>
                <a:tab pos="228600" algn="l"/>
              </a:tabLst>
            </a:pPr>
            <a:endParaRPr lang="en-US" dirty="0">
              <a:effectLst/>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228600" algn="l"/>
              </a:tabLst>
            </a:pPr>
            <a:r>
              <a:rPr lang="en-US" dirty="0">
                <a:effectLst/>
                <a:latin typeface="Cambria" panose="02040503050406030204" pitchFamily="18" charset="0"/>
                <a:ea typeface="MS Mincho" panose="02020609040205080304" pitchFamily="49" charset="-128"/>
                <a:cs typeface="Times New Roman" panose="02020603050405020304" pitchFamily="18" charset="0"/>
              </a:rPr>
              <a:t>FWP process is criminal in nature, licensees’ civil rights are at stake, a consequence not enforced against licensees of other boards. </a:t>
            </a:r>
          </a:p>
          <a:p>
            <a:pPr marL="342900" marR="0" lvl="0" indent="-342900">
              <a:spcBef>
                <a:spcPts val="0"/>
              </a:spcBef>
              <a:spcAft>
                <a:spcPts val="0"/>
              </a:spcAft>
              <a:buFont typeface="Symbol" panose="05050102010706020507" pitchFamily="18" charset="2"/>
              <a:buChar char=""/>
              <a:tabLst>
                <a:tab pos="228600" algn="l"/>
              </a:tabLst>
            </a:pPr>
            <a:endParaRPr lang="en-US" dirty="0">
              <a:effectLst/>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228600" algn="l"/>
              </a:tabLst>
            </a:pPr>
            <a:r>
              <a:rPr lang="en-US" b="1" dirty="0">
                <a:effectLst/>
                <a:latin typeface="Cambria" panose="02040503050406030204" pitchFamily="18" charset="0"/>
                <a:ea typeface="MS Mincho" panose="02020609040205080304" pitchFamily="49" charset="-128"/>
                <a:cs typeface="Times New Roman" panose="02020603050405020304" pitchFamily="18" charset="0"/>
              </a:rPr>
              <a:t>NO WAY</a:t>
            </a:r>
            <a:r>
              <a:rPr lang="en-US" dirty="0">
                <a:effectLst/>
                <a:latin typeface="Cambria" panose="02040503050406030204" pitchFamily="18" charset="0"/>
                <a:ea typeface="MS Mincho" panose="02020609040205080304" pitchFamily="49" charset="-128"/>
                <a:cs typeface="Times New Roman" panose="02020603050405020304" pitchFamily="18" charset="0"/>
              </a:rPr>
              <a:t> exempt outfitters from criminal prosecution for any Title 87 Fish &amp; Game violations.</a:t>
            </a:r>
          </a:p>
          <a:p>
            <a:pPr marL="342900" marR="0" lvl="0" indent="-342900">
              <a:spcBef>
                <a:spcPts val="0"/>
              </a:spcBef>
              <a:spcAft>
                <a:spcPts val="0"/>
              </a:spcAft>
              <a:buFont typeface="Symbol" panose="05050102010706020507" pitchFamily="18" charset="2"/>
              <a:buChar char=""/>
              <a:tabLst>
                <a:tab pos="228600" algn="l"/>
              </a:tabLst>
            </a:pPr>
            <a:endParaRPr lang="en-US" dirty="0">
              <a:effectLst/>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228600" algn="l"/>
              </a:tabLst>
            </a:pPr>
            <a:r>
              <a:rPr lang="en-US" b="1" dirty="0">
                <a:effectLst/>
                <a:latin typeface="Cambria" panose="02040503050406030204" pitchFamily="18" charset="0"/>
                <a:ea typeface="MS Mincho" panose="02020609040205080304" pitchFamily="49" charset="-128"/>
                <a:cs typeface="Times New Roman" panose="02020603050405020304" pitchFamily="18" charset="0"/>
              </a:rPr>
              <a:t>NO WAY </a:t>
            </a:r>
            <a:r>
              <a:rPr lang="en-US" dirty="0">
                <a:effectLst/>
                <a:latin typeface="Cambria" panose="02040503050406030204" pitchFamily="18" charset="0"/>
                <a:ea typeface="MS Mincho" panose="02020609040205080304" pitchFamily="49" charset="-128"/>
                <a:cs typeface="Times New Roman" panose="02020603050405020304" pitchFamily="18" charset="0"/>
              </a:rPr>
              <a:t>exempt outfitters from disciplinary action by the MBO for any Title 47 licensing violations.</a:t>
            </a:r>
          </a:p>
          <a:p>
            <a:pPr marL="342900" marR="0" lvl="0" indent="-342900">
              <a:spcBef>
                <a:spcPts val="0"/>
              </a:spcBef>
              <a:spcAft>
                <a:spcPts val="0"/>
              </a:spcAft>
              <a:buFont typeface="Symbol" panose="05050102010706020507" pitchFamily="18" charset="2"/>
              <a:buChar char=""/>
              <a:tabLst>
                <a:tab pos="228600" algn="l"/>
              </a:tabLst>
            </a:pPr>
            <a:endParaRPr lang="en-US" dirty="0">
              <a:effectLst/>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228600" algn="l"/>
              </a:tabLst>
            </a:pPr>
            <a:r>
              <a:rPr lang="en-US" dirty="0">
                <a:effectLst/>
                <a:latin typeface="Cambria" panose="02040503050406030204" pitchFamily="18" charset="0"/>
                <a:ea typeface="MS Mincho" panose="02020609040205080304" pitchFamily="49" charset="-128"/>
                <a:cs typeface="Times New Roman" panose="02020603050405020304" pitchFamily="18" charset="0"/>
              </a:rPr>
              <a:t>Unlicensed outfitting or guiding is the sole domain of FWP enforcement</a:t>
            </a:r>
          </a:p>
        </p:txBody>
      </p:sp>
    </p:spTree>
    <p:extLst>
      <p:ext uri="{BB962C8B-B14F-4D97-AF65-F5344CB8AC3E}">
        <p14:creationId xmlns:p14="http://schemas.microsoft.com/office/powerpoint/2010/main" val="214413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D6A9744-DD48-4E6D-A550-5DF67CDEE802}"/>
              </a:ext>
            </a:extLst>
          </p:cNvPr>
          <p:cNvSpPr txBox="1"/>
          <p:nvPr/>
        </p:nvSpPr>
        <p:spPr>
          <a:xfrm>
            <a:off x="4673474" y="612039"/>
            <a:ext cx="2845051" cy="523220"/>
          </a:xfrm>
          <a:prstGeom prst="rect">
            <a:avLst/>
          </a:prstGeom>
          <a:noFill/>
        </p:spPr>
        <p:txBody>
          <a:bodyPr wrap="square">
            <a:spAutoFit/>
          </a:bodyPr>
          <a:lstStyle/>
          <a:p>
            <a:pPr marR="0" lvl="0">
              <a:spcBef>
                <a:spcPts val="0"/>
              </a:spcBef>
              <a:spcAft>
                <a:spcPts val="0"/>
              </a:spcAft>
            </a:pPr>
            <a:r>
              <a:rPr lang="en-US" sz="2800" b="1" dirty="0">
                <a:effectLst/>
                <a:latin typeface="Cambria" panose="02040503050406030204" pitchFamily="18" charset="0"/>
                <a:ea typeface="MS Mincho" panose="02020609040205080304" pitchFamily="49" charset="-128"/>
                <a:cs typeface="Times New Roman" panose="02020603050405020304" pitchFamily="18" charset="0"/>
              </a:rPr>
              <a:t>Board Construct</a:t>
            </a:r>
            <a:endParaRPr lang="en-US" sz="2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5" name="TextBox 4">
            <a:extLst>
              <a:ext uri="{FF2B5EF4-FFF2-40B4-BE49-F238E27FC236}">
                <a16:creationId xmlns:a16="http://schemas.microsoft.com/office/drawing/2014/main" id="{F9FBE7C2-CE02-4486-B312-9F0582BF84EC}"/>
              </a:ext>
            </a:extLst>
          </p:cNvPr>
          <p:cNvSpPr txBox="1"/>
          <p:nvPr/>
        </p:nvSpPr>
        <p:spPr>
          <a:xfrm>
            <a:off x="690880" y="1264529"/>
            <a:ext cx="10617200" cy="5124480"/>
          </a:xfrm>
          <a:prstGeom prst="rect">
            <a:avLst/>
          </a:prstGeom>
          <a:noFill/>
        </p:spPr>
        <p:txBody>
          <a:bodyPr wrap="square">
            <a:spAutoFit/>
          </a:bodyPr>
          <a:lstStyle/>
          <a:p>
            <a:pPr marL="342900" marR="0" lvl="0" indent="-342900">
              <a:spcBef>
                <a:spcPts val="0"/>
              </a:spcBef>
              <a:spcAft>
                <a:spcPts val="0"/>
              </a:spcAft>
              <a:buFont typeface="Symbol" panose="05050102010706020507" pitchFamily="18" charset="2"/>
              <a:buChar char=""/>
            </a:pPr>
            <a:r>
              <a:rPr lang="en-US" sz="1900" b="1" dirty="0">
                <a:effectLst/>
                <a:latin typeface="Cambria" panose="02040503050406030204" pitchFamily="18" charset="0"/>
                <a:ea typeface="MS Mincho" panose="02020609040205080304" pitchFamily="49" charset="-128"/>
                <a:cs typeface="Times New Roman" panose="02020603050405020304" pitchFamily="18" charset="0"/>
              </a:rPr>
              <a:t>Reduce the Board from 7 to 5 </a:t>
            </a:r>
          </a:p>
          <a:p>
            <a:pPr marL="800100" lvl="1" indent="-342900">
              <a:buFont typeface="Courier New" panose="02070309020205020404" pitchFamily="49" charset="0"/>
              <a:buChar char="o"/>
            </a:pPr>
            <a:r>
              <a:rPr lang="en-US" sz="1900" dirty="0">
                <a:latin typeface="Cambria" panose="02040503050406030204" pitchFamily="18" charset="0"/>
                <a:ea typeface="MS Mincho" panose="02020609040205080304" pitchFamily="49" charset="-128"/>
                <a:cs typeface="Times New Roman" panose="02020603050405020304" pitchFamily="18" charset="0"/>
              </a:rPr>
              <a:t>Ratio of public to professional was out of alignment with any other State Board</a:t>
            </a:r>
          </a:p>
          <a:p>
            <a:pPr marL="800100" lvl="1" indent="-342900">
              <a:buFont typeface="Courier New" panose="02070309020205020404" pitchFamily="49" charset="0"/>
              <a:buChar char="o"/>
            </a:pPr>
            <a:endParaRPr lang="en-US" sz="800" dirty="0">
              <a:latin typeface="Cambria" panose="02040503050406030204" pitchFamily="18" charset="0"/>
              <a:ea typeface="MS Mincho" panose="02020609040205080304" pitchFamily="49" charset="-128"/>
              <a:cs typeface="Times New Roman" panose="02020603050405020304" pitchFamily="18" charset="0"/>
            </a:endParaRPr>
          </a:p>
          <a:p>
            <a:pPr marL="800100" lvl="1" indent="-342900">
              <a:buFont typeface="Courier New" panose="02070309020205020404" pitchFamily="49" charset="0"/>
              <a:buChar char="o"/>
            </a:pPr>
            <a:r>
              <a:rPr lang="en-US" sz="1900" dirty="0">
                <a:effectLst/>
                <a:latin typeface="Cambria" panose="02040503050406030204" pitchFamily="18" charset="0"/>
                <a:ea typeface="MS Mincho" panose="02020609040205080304" pitchFamily="49" charset="-128"/>
                <a:cs typeface="Times New Roman" panose="02020603050405020304" pitchFamily="18" charset="0"/>
              </a:rPr>
              <a:t>Expensive to operate – on the backs of the licensees </a:t>
            </a:r>
          </a:p>
          <a:p>
            <a:pPr lvl="1"/>
            <a:r>
              <a:rPr lang="en-US" sz="1900" dirty="0">
                <a:effectLst/>
                <a:latin typeface="Cambria" panose="02040503050406030204" pitchFamily="18" charset="0"/>
                <a:ea typeface="MS Mincho" panose="02020609040205080304" pitchFamily="49" charset="-128"/>
                <a:cs typeface="Times New Roman" panose="02020603050405020304" pitchFamily="18" charset="0"/>
              </a:rPr>
              <a:t> </a:t>
            </a:r>
          </a:p>
          <a:p>
            <a:pPr marL="342900" marR="0" lvl="0" indent="-342900">
              <a:spcBef>
                <a:spcPts val="0"/>
              </a:spcBef>
              <a:spcAft>
                <a:spcPts val="0"/>
              </a:spcAft>
              <a:buFont typeface="Symbol" panose="05050102010706020507" pitchFamily="18" charset="2"/>
              <a:buChar char=""/>
            </a:pPr>
            <a:r>
              <a:rPr lang="en-US" sz="1900" b="1" dirty="0">
                <a:effectLst/>
                <a:latin typeface="Cambria" panose="02040503050406030204" pitchFamily="18" charset="0"/>
                <a:ea typeface="MS Mincho" panose="02020609040205080304" pitchFamily="49" charset="-128"/>
                <a:cs typeface="Times New Roman" panose="02020603050405020304" pitchFamily="18" charset="0"/>
              </a:rPr>
              <a:t>Revise the qualifications of Outfitter members </a:t>
            </a:r>
            <a:r>
              <a:rPr lang="en-US" sz="1900" dirty="0">
                <a:effectLst/>
                <a:latin typeface="Cambria" panose="02040503050406030204" pitchFamily="18" charset="0"/>
                <a:ea typeface="MS Mincho" panose="02020609040205080304" pitchFamily="49" charset="-128"/>
                <a:cs typeface="Times New Roman" panose="02020603050405020304" pitchFamily="18" charset="0"/>
              </a:rPr>
              <a:t>to align with the prevalent business models </a:t>
            </a:r>
          </a:p>
          <a:p>
            <a:pPr marL="742950" marR="0" lvl="1" indent="-285750">
              <a:spcBef>
                <a:spcPts val="0"/>
              </a:spcBef>
              <a:spcAft>
                <a:spcPts val="0"/>
              </a:spcAft>
              <a:buFont typeface="Courier New" panose="02070309020205020404" pitchFamily="49" charset="0"/>
              <a:buChar char="o"/>
            </a:pPr>
            <a:r>
              <a:rPr lang="en-US" sz="1900" dirty="0">
                <a:effectLst/>
                <a:latin typeface="Cambria" panose="02040503050406030204" pitchFamily="18" charset="0"/>
                <a:ea typeface="MS Mincho" panose="02020609040205080304" pitchFamily="49" charset="-128"/>
                <a:cs typeface="Times New Roman" panose="02020603050405020304" pitchFamily="18" charset="0"/>
              </a:rPr>
              <a:t>1 outfitter licensed for both hunting and fishing, representing a public land hunting and fishing outfit knowledgeable in government permitting and preferably with a packing endorsement;</a:t>
            </a:r>
          </a:p>
          <a:p>
            <a:pPr marL="742950" marR="0" lvl="1" indent="-285750">
              <a:lnSpc>
                <a:spcPct val="150000"/>
              </a:lnSpc>
              <a:spcBef>
                <a:spcPts val="0"/>
              </a:spcBef>
              <a:spcAft>
                <a:spcPts val="0"/>
              </a:spcAft>
              <a:buFont typeface="Courier New" panose="02070309020205020404" pitchFamily="49" charset="0"/>
              <a:buChar char="o"/>
            </a:pPr>
            <a:r>
              <a:rPr lang="en-US" sz="1900" dirty="0">
                <a:effectLst/>
                <a:latin typeface="Cambria" panose="02040503050406030204" pitchFamily="18" charset="0"/>
                <a:ea typeface="MS Mincho" panose="02020609040205080304" pitchFamily="49" charset="-128"/>
                <a:cs typeface="Times New Roman" panose="02020603050405020304" pitchFamily="18" charset="0"/>
              </a:rPr>
              <a:t>1 outfitter licensed as a private land hunting outfitter;</a:t>
            </a:r>
          </a:p>
          <a:p>
            <a:pPr marL="742950" marR="0" lvl="1" indent="-285750">
              <a:lnSpc>
                <a:spcPct val="150000"/>
              </a:lnSpc>
              <a:spcBef>
                <a:spcPts val="0"/>
              </a:spcBef>
              <a:spcAft>
                <a:spcPts val="0"/>
              </a:spcAft>
              <a:buFont typeface="Courier New" panose="02070309020205020404" pitchFamily="49" charset="0"/>
              <a:buChar char="o"/>
            </a:pPr>
            <a:r>
              <a:rPr lang="en-US" sz="1900" dirty="0">
                <a:effectLst/>
                <a:latin typeface="Cambria" panose="02040503050406030204" pitchFamily="18" charset="0"/>
                <a:ea typeface="MS Mincho" panose="02020609040205080304" pitchFamily="49" charset="-128"/>
                <a:cs typeface="Times New Roman" panose="02020603050405020304" pitchFamily="18" charset="0"/>
              </a:rPr>
              <a:t>1 outfitter licensed only as a fishing outfitter;</a:t>
            </a:r>
          </a:p>
          <a:p>
            <a:pPr marL="742950" marR="0" lvl="1" indent="-285750">
              <a:lnSpc>
                <a:spcPct val="150000"/>
              </a:lnSpc>
              <a:spcBef>
                <a:spcPts val="0"/>
              </a:spcBef>
              <a:spcAft>
                <a:spcPts val="0"/>
              </a:spcAft>
              <a:buFont typeface="Courier New" panose="02070309020205020404" pitchFamily="49" charset="0"/>
              <a:buChar char="o"/>
            </a:pPr>
            <a:r>
              <a:rPr lang="en-US" sz="1900" dirty="0">
                <a:effectLst/>
                <a:latin typeface="Cambria" panose="02040503050406030204" pitchFamily="18" charset="0"/>
                <a:ea typeface="MS Mincho" panose="02020609040205080304" pitchFamily="49" charset="-128"/>
                <a:cs typeface="Times New Roman" panose="02020603050405020304" pitchFamily="18" charset="0"/>
              </a:rPr>
              <a:t>1 outfitter licensed for both hunting and fishing, with their business being predominantly fishing; and </a:t>
            </a:r>
          </a:p>
          <a:p>
            <a:pPr marL="742950" marR="0" lvl="1" indent="-285750">
              <a:spcBef>
                <a:spcPts val="0"/>
              </a:spcBef>
              <a:spcAft>
                <a:spcPts val="0"/>
              </a:spcAft>
              <a:buFont typeface="Courier New" panose="02070309020205020404" pitchFamily="49" charset="0"/>
              <a:buChar char="o"/>
            </a:pPr>
            <a:r>
              <a:rPr lang="en-US" sz="1900" dirty="0">
                <a:effectLst/>
                <a:latin typeface="Cambria" panose="02040503050406030204" pitchFamily="18" charset="0"/>
                <a:ea typeface="MS Mincho" panose="02020609040205080304" pitchFamily="49" charset="-128"/>
                <a:cs typeface="Times New Roman" panose="02020603050405020304" pitchFamily="18" charset="0"/>
              </a:rPr>
              <a:t>1 public member who is a Montana based business owner, who engages in non-outfitted business reliant on the local outdoor industry.</a:t>
            </a:r>
          </a:p>
          <a:p>
            <a:pPr marL="342900" marR="0" lvl="0" indent="-342900">
              <a:spcBef>
                <a:spcPts val="0"/>
              </a:spcBef>
              <a:spcAft>
                <a:spcPts val="0"/>
              </a:spcAft>
              <a:buFont typeface="Symbol" panose="05050102010706020507" pitchFamily="18" charset="2"/>
              <a:buChar char=""/>
            </a:pP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1001041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DA878B-B121-45D0-95C4-6BCE66B417DA}"/>
              </a:ext>
            </a:extLst>
          </p:cNvPr>
          <p:cNvSpPr txBox="1"/>
          <p:nvPr/>
        </p:nvSpPr>
        <p:spPr>
          <a:xfrm>
            <a:off x="5135201" y="538225"/>
            <a:ext cx="1921597" cy="523220"/>
          </a:xfrm>
          <a:prstGeom prst="rect">
            <a:avLst/>
          </a:prstGeom>
          <a:noFill/>
        </p:spPr>
        <p:txBody>
          <a:bodyPr wrap="square">
            <a:spAutoFit/>
          </a:bodyPr>
          <a:lstStyle/>
          <a:p>
            <a:pPr marR="0" lvl="0">
              <a:spcBef>
                <a:spcPts val="0"/>
              </a:spcBef>
              <a:spcAft>
                <a:spcPts val="0"/>
              </a:spcAft>
            </a:pPr>
            <a:r>
              <a:rPr lang="en-US" sz="2800" b="1" dirty="0">
                <a:effectLst/>
                <a:latin typeface="Cambria" panose="02040503050406030204" pitchFamily="18" charset="0"/>
                <a:ea typeface="MS Mincho" panose="02020609040205080304" pitchFamily="49" charset="-128"/>
                <a:cs typeface="Times New Roman" panose="02020603050405020304" pitchFamily="18" charset="0"/>
              </a:rPr>
              <a:t>Reporting:</a:t>
            </a:r>
            <a:endParaRPr lang="en-US" sz="2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5" name="TextBox 4">
            <a:extLst>
              <a:ext uri="{FF2B5EF4-FFF2-40B4-BE49-F238E27FC236}">
                <a16:creationId xmlns:a16="http://schemas.microsoft.com/office/drawing/2014/main" id="{495DD4DA-6A2D-4890-9AF6-0A335E751DA1}"/>
              </a:ext>
            </a:extLst>
          </p:cNvPr>
          <p:cNvSpPr txBox="1"/>
          <p:nvPr/>
        </p:nvSpPr>
        <p:spPr>
          <a:xfrm>
            <a:off x="863600" y="1149129"/>
            <a:ext cx="10817683" cy="5170646"/>
          </a:xfrm>
          <a:prstGeom prst="rect">
            <a:avLst/>
          </a:prstGeom>
          <a:noFill/>
        </p:spPr>
        <p:txBody>
          <a:bodyPr wrap="square">
            <a:spAutoFit/>
          </a:bodyPr>
          <a:lstStyle/>
          <a:p>
            <a:pPr marL="285750" indent="-285750">
              <a:buFont typeface="Arial" panose="020B0604020202020204" pitchFamily="34" charset="0"/>
              <a:buChar char="•"/>
            </a:pPr>
            <a:r>
              <a:rPr lang="en-US" sz="2400" dirty="0">
                <a:latin typeface="Cambria" panose="02040503050406030204" pitchFamily="18" charset="0"/>
                <a:ea typeface="MS Mincho" panose="02020609040205080304" pitchFamily="49" charset="-128"/>
                <a:cs typeface="Times New Roman" panose="02020603050405020304" pitchFamily="18" charset="0"/>
              </a:rPr>
              <a:t>R</a:t>
            </a:r>
            <a:r>
              <a:rPr lang="en-US" sz="2400" dirty="0">
                <a:effectLst/>
                <a:latin typeface="Cambria" panose="02040503050406030204" pitchFamily="18" charset="0"/>
                <a:ea typeface="MS Mincho" panose="02020609040205080304" pitchFamily="49" charset="-128"/>
                <a:cs typeface="Times New Roman" panose="02020603050405020304" pitchFamily="18" charset="0"/>
              </a:rPr>
              <a:t>emove requirement to submit annual client logs and other data</a:t>
            </a:r>
          </a:p>
          <a:p>
            <a:pPr marL="285750" indent="-285750">
              <a:buFont typeface="Arial" panose="020B0604020202020204" pitchFamily="34" charset="0"/>
              <a:buChar char="•"/>
            </a:pPr>
            <a:endParaRPr lang="en-US" sz="2400" dirty="0">
              <a:latin typeface="Cambria" panose="02040503050406030204" pitchFamily="18" charset="0"/>
              <a:ea typeface="MS Mincho" panose="02020609040205080304" pitchFamily="49" charset="-128"/>
              <a:cs typeface="Times New Roman" panose="02020603050405020304" pitchFamily="18" charset="0"/>
            </a:endParaRPr>
          </a:p>
          <a:p>
            <a:pPr marL="285750" indent="-285750">
              <a:buFont typeface="Arial" panose="020B0604020202020204" pitchFamily="34" charset="0"/>
              <a:buChar char="•"/>
            </a:pPr>
            <a:r>
              <a:rPr lang="en-US" sz="2400" dirty="0">
                <a:effectLst/>
                <a:latin typeface="Cambria" panose="02040503050406030204" pitchFamily="18" charset="0"/>
                <a:ea typeface="MS Mincho" panose="02020609040205080304" pitchFamily="49" charset="-128"/>
                <a:cs typeface="Times New Roman" panose="02020603050405020304" pitchFamily="18" charset="0"/>
              </a:rPr>
              <a:t> Department does not have the budget, staff or technology to assimilate this date electronically</a:t>
            </a:r>
          </a:p>
          <a:p>
            <a:pPr marL="285750" indent="-285750">
              <a:buFont typeface="Arial" panose="020B0604020202020204" pitchFamily="34" charset="0"/>
              <a:buChar char="•"/>
            </a:pPr>
            <a:endParaRPr lang="en-US" sz="2400" dirty="0">
              <a:latin typeface="Cambria" panose="02040503050406030204" pitchFamily="18" charset="0"/>
              <a:ea typeface="MS Mincho" panose="02020609040205080304" pitchFamily="49" charset="-128"/>
              <a:cs typeface="Times New Roman" panose="02020603050405020304" pitchFamily="18" charset="0"/>
            </a:endParaRPr>
          </a:p>
          <a:p>
            <a:pPr marL="285750" indent="-285750">
              <a:buFont typeface="Arial" panose="020B0604020202020204" pitchFamily="34" charset="0"/>
              <a:buChar char="•"/>
            </a:pPr>
            <a:r>
              <a:rPr lang="en-US" sz="2400" dirty="0">
                <a:effectLst/>
                <a:latin typeface="Cambria" panose="02040503050406030204" pitchFamily="18" charset="0"/>
                <a:ea typeface="MS Mincho" panose="02020609040205080304" pitchFamily="49" charset="-128"/>
                <a:cs typeface="Times New Roman" panose="02020603050405020304" pitchFamily="18" charset="0"/>
              </a:rPr>
              <a:t>Data needed for purposes of establishing guide experience generated with affidavits supplied by specific employers</a:t>
            </a:r>
          </a:p>
          <a:p>
            <a:pPr marL="285750" indent="-285750">
              <a:buFont typeface="Arial" panose="020B0604020202020204" pitchFamily="34" charset="0"/>
              <a:buChar char="•"/>
            </a:pPr>
            <a:endParaRPr lang="en-US" sz="2400" dirty="0">
              <a:latin typeface="Cambria" panose="02040503050406030204" pitchFamily="18" charset="0"/>
              <a:ea typeface="MS Mincho" panose="02020609040205080304" pitchFamily="49" charset="-128"/>
              <a:cs typeface="Times New Roman" panose="02020603050405020304" pitchFamily="18" charset="0"/>
            </a:endParaRPr>
          </a:p>
          <a:p>
            <a:pPr marL="285750" indent="-285750">
              <a:buFont typeface="Arial" panose="020B0604020202020204" pitchFamily="34" charset="0"/>
              <a:buChar char="•"/>
            </a:pPr>
            <a:r>
              <a:rPr lang="en-US" sz="2400" dirty="0">
                <a:latin typeface="Cambria" panose="02040503050406030204" pitchFamily="18" charset="0"/>
                <a:ea typeface="MS Mincho" panose="02020609040205080304" pitchFamily="49" charset="-128"/>
                <a:cs typeface="Times New Roman" panose="02020603050405020304" pitchFamily="18" charset="0"/>
              </a:rPr>
              <a:t>D</a:t>
            </a:r>
            <a:r>
              <a:rPr lang="en-US" sz="2400" dirty="0">
                <a:effectLst/>
                <a:latin typeface="Cambria" panose="02040503050406030204" pitchFamily="18" charset="0"/>
                <a:ea typeface="MS Mincho" panose="02020609040205080304" pitchFamily="49" charset="-128"/>
                <a:cs typeface="Times New Roman" panose="02020603050405020304" pitchFamily="18" charset="0"/>
              </a:rPr>
              <a:t>oes not remove requirement for outfitters to maintain client served data, but rather the </a:t>
            </a:r>
            <a:r>
              <a:rPr lang="en-US" sz="2400" u="sng" dirty="0">
                <a:effectLst/>
                <a:latin typeface="Cambria" panose="02040503050406030204" pitchFamily="18" charset="0"/>
                <a:ea typeface="MS Mincho" panose="02020609040205080304" pitchFamily="49" charset="-128"/>
                <a:cs typeface="Times New Roman" panose="02020603050405020304" pitchFamily="18" charset="0"/>
              </a:rPr>
              <a:t>submittal and retention </a:t>
            </a:r>
            <a:r>
              <a:rPr lang="en-US" sz="2400" dirty="0">
                <a:effectLst/>
                <a:latin typeface="Cambria" panose="02040503050406030204" pitchFamily="18" charset="0"/>
                <a:ea typeface="MS Mincho" panose="02020609040205080304" pitchFamily="49" charset="-128"/>
                <a:cs typeface="Times New Roman" panose="02020603050405020304" pitchFamily="18" charset="0"/>
              </a:rPr>
              <a:t>by the Board.</a:t>
            </a:r>
          </a:p>
          <a:p>
            <a:pPr marL="285750" indent="-285750">
              <a:buFont typeface="Arial" panose="020B0604020202020204" pitchFamily="34" charset="0"/>
              <a:buChar char="•"/>
            </a:pPr>
            <a:endParaRPr lang="en-US" sz="2400" dirty="0">
              <a:latin typeface="Cambria" panose="02040503050406030204" pitchFamily="18" charset="0"/>
              <a:ea typeface="MS Mincho" panose="02020609040205080304" pitchFamily="49" charset="-128"/>
              <a:cs typeface="Times New Roman" panose="02020603050405020304" pitchFamily="18" charset="0"/>
            </a:endParaRPr>
          </a:p>
          <a:p>
            <a:pPr marL="285750" indent="-285750">
              <a:buFont typeface="Arial" panose="020B0604020202020204" pitchFamily="34" charset="0"/>
              <a:buChar char="•"/>
            </a:pPr>
            <a:r>
              <a:rPr lang="en-US" sz="2400" dirty="0">
                <a:latin typeface="Cambria" panose="02040503050406030204" pitchFamily="18" charset="0"/>
                <a:ea typeface="MS Mincho" panose="02020609040205080304" pitchFamily="49" charset="-128"/>
                <a:cs typeface="Times New Roman" panose="02020603050405020304" pitchFamily="18" charset="0"/>
              </a:rPr>
              <a:t>R</a:t>
            </a:r>
            <a:r>
              <a:rPr lang="en-US" sz="2400" dirty="0">
                <a:effectLst/>
                <a:latin typeface="Cambria" panose="02040503050406030204" pitchFamily="18" charset="0"/>
                <a:ea typeface="MS Mincho" panose="02020609040205080304" pitchFamily="49" charset="-128"/>
                <a:cs typeface="Times New Roman" panose="02020603050405020304" pitchFamily="18" charset="0"/>
              </a:rPr>
              <a:t>ecords must be maintained by the Outfitter and are subject to audit or investigation as authorized</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498102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BEB0374-1302-4536-96A4-B5EF67C7ED19}"/>
              </a:ext>
            </a:extLst>
          </p:cNvPr>
          <p:cNvSpPr txBox="1"/>
          <p:nvPr/>
        </p:nvSpPr>
        <p:spPr>
          <a:xfrm>
            <a:off x="3581778" y="889074"/>
            <a:ext cx="5108417" cy="523220"/>
          </a:xfrm>
          <a:prstGeom prst="rect">
            <a:avLst/>
          </a:prstGeom>
          <a:noFill/>
        </p:spPr>
        <p:txBody>
          <a:bodyPr wrap="square">
            <a:spAutoFit/>
          </a:bodyPr>
          <a:lstStyle/>
          <a:p>
            <a:pPr marR="0" lvl="0">
              <a:spcBef>
                <a:spcPts val="0"/>
              </a:spcBef>
              <a:spcAft>
                <a:spcPts val="0"/>
              </a:spcAft>
            </a:pPr>
            <a:r>
              <a:rPr lang="en-US" sz="2800" b="1" dirty="0">
                <a:effectLst/>
                <a:latin typeface="Cambria" panose="02040503050406030204" pitchFamily="18" charset="0"/>
                <a:ea typeface="MS Mincho" panose="02020609040205080304" pitchFamily="49" charset="-128"/>
                <a:cs typeface="Times New Roman" panose="02020603050405020304" pitchFamily="18" charset="0"/>
              </a:rPr>
              <a:t>Transfer of Outfitter Business </a:t>
            </a:r>
            <a:endParaRPr lang="en-US" sz="2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5" name="TextBox 4">
            <a:extLst>
              <a:ext uri="{FF2B5EF4-FFF2-40B4-BE49-F238E27FC236}">
                <a16:creationId xmlns:a16="http://schemas.microsoft.com/office/drawing/2014/main" id="{1D8B1A76-9823-4587-B622-B332E1C2FCF3}"/>
              </a:ext>
            </a:extLst>
          </p:cNvPr>
          <p:cNvSpPr txBox="1"/>
          <p:nvPr/>
        </p:nvSpPr>
        <p:spPr>
          <a:xfrm>
            <a:off x="935425" y="2152484"/>
            <a:ext cx="10401124" cy="3046988"/>
          </a:xfrm>
          <a:prstGeom prst="rect">
            <a:avLst/>
          </a:prstGeom>
          <a:noFill/>
        </p:spPr>
        <p:txBody>
          <a:bodyPr wrap="square">
            <a:spAutoFit/>
          </a:bodyPr>
          <a:lstStyle/>
          <a:p>
            <a:pPr marL="342900" marR="0" lvl="0" indent="-342900">
              <a:spcBef>
                <a:spcPts val="0"/>
              </a:spcBef>
              <a:spcAft>
                <a:spcPts val="0"/>
              </a:spcAft>
              <a:buFont typeface="Symbol" panose="05050102010706020507" pitchFamily="18" charset="2"/>
              <a:buChar char=""/>
            </a:pPr>
            <a:r>
              <a:rPr lang="en-US" sz="2400" dirty="0">
                <a:effectLst/>
                <a:latin typeface="Cambria" panose="02040503050406030204" pitchFamily="18" charset="0"/>
                <a:ea typeface="MS Mincho" panose="02020609040205080304" pitchFamily="49" charset="-128"/>
                <a:cs typeface="Times New Roman" panose="02020603050405020304" pitchFamily="18" charset="0"/>
              </a:rPr>
              <a:t>Amendments to 37-47-310 remove originally unintended restrictions against the property rights of licensees.</a:t>
            </a:r>
          </a:p>
          <a:p>
            <a:pPr marL="342900" marR="0" lvl="0" indent="-342900">
              <a:spcBef>
                <a:spcPts val="0"/>
              </a:spcBef>
              <a:spcAft>
                <a:spcPts val="0"/>
              </a:spcAft>
              <a:buFont typeface="Symbol" panose="05050102010706020507" pitchFamily="18" charset="2"/>
              <a:buChar char=""/>
            </a:pPr>
            <a:endParaRPr lang="en-US" sz="24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dirty="0">
                <a:effectLst/>
                <a:latin typeface="Cambria" panose="02040503050406030204" pitchFamily="18" charset="0"/>
                <a:ea typeface="MS Mincho" panose="02020609040205080304" pitchFamily="49" charset="-128"/>
                <a:cs typeface="Times New Roman" panose="02020603050405020304" pitchFamily="18" charset="0"/>
              </a:rPr>
              <a:t>An exception for the transfer of Beaverhead and Big Hole River has been retained in this draft.  </a:t>
            </a:r>
          </a:p>
          <a:p>
            <a:pPr marL="342900" marR="0" lvl="0" indent="-342900">
              <a:spcBef>
                <a:spcPts val="0"/>
              </a:spcBef>
              <a:spcAft>
                <a:spcPts val="0"/>
              </a:spcAft>
              <a:buFont typeface="Symbol" panose="05050102010706020507" pitchFamily="18" charset="2"/>
              <a:buChar char=""/>
            </a:pPr>
            <a:endParaRPr lang="en-US" sz="2400" dirty="0">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dirty="0">
                <a:effectLst/>
                <a:latin typeface="Cambria" panose="02040503050406030204" pitchFamily="18" charset="0"/>
                <a:ea typeface="MS Mincho" panose="02020609040205080304" pitchFamily="49" charset="-128"/>
                <a:cs typeface="Times New Roman" panose="02020603050405020304" pitchFamily="18" charset="0"/>
              </a:rPr>
              <a:t>Provides for the transfer of use days between Outfitters – focused on the Madison issue but addressed Statewide.</a:t>
            </a:r>
          </a:p>
        </p:txBody>
      </p:sp>
    </p:spTree>
    <p:extLst>
      <p:ext uri="{BB962C8B-B14F-4D97-AF65-F5344CB8AC3E}">
        <p14:creationId xmlns:p14="http://schemas.microsoft.com/office/powerpoint/2010/main" val="3309000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3C81613-AD2C-4147-99F9-8FAF06512F62}"/>
              </a:ext>
            </a:extLst>
          </p:cNvPr>
          <p:cNvSpPr txBox="1"/>
          <p:nvPr/>
        </p:nvSpPr>
        <p:spPr>
          <a:xfrm>
            <a:off x="2946400" y="2184740"/>
            <a:ext cx="6644640" cy="1015663"/>
          </a:xfrm>
          <a:prstGeom prst="rect">
            <a:avLst/>
          </a:prstGeom>
          <a:noFill/>
        </p:spPr>
        <p:txBody>
          <a:bodyPr wrap="square">
            <a:spAutoFit/>
          </a:bodyPr>
          <a:lstStyle/>
          <a:p>
            <a:r>
              <a:rPr lang="en-US" sz="3000" b="1" dirty="0">
                <a:effectLst/>
                <a:latin typeface="Cambria" panose="02040503050406030204" pitchFamily="18" charset="0"/>
                <a:ea typeface="MS Mincho" panose="02020609040205080304" pitchFamily="49" charset="-128"/>
                <a:cs typeface="Times New Roman" panose="02020603050405020304" pitchFamily="18" charset="0"/>
              </a:rPr>
              <a:t>MONTANA BOARD OF OUTFITTERS ADMINISTRATIVE RULE CHANGES</a:t>
            </a:r>
            <a:endParaRPr lang="en-US" sz="3000" dirty="0"/>
          </a:p>
        </p:txBody>
      </p:sp>
    </p:spTree>
    <p:extLst>
      <p:ext uri="{BB962C8B-B14F-4D97-AF65-F5344CB8AC3E}">
        <p14:creationId xmlns:p14="http://schemas.microsoft.com/office/powerpoint/2010/main" val="2240277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0E749357-334B-4779-A934-97C5F54F7CAE}"/>
              </a:ext>
            </a:extLst>
          </p:cNvPr>
          <p:cNvSpPr txBox="1">
            <a:spLocks/>
          </p:cNvSpPr>
          <p:nvPr/>
        </p:nvSpPr>
        <p:spPr>
          <a:xfrm>
            <a:off x="1402079" y="2048965"/>
            <a:ext cx="9988487" cy="3803195"/>
          </a:xfrm>
          <a:prstGeom prst="rect">
            <a:avLst/>
          </a:prstGeom>
        </p:spPr>
        <p:txBody>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342900" indent="-342900">
              <a:spcBef>
                <a:spcPts val="0"/>
              </a:spcBef>
              <a:spcAft>
                <a:spcPts val="0"/>
              </a:spcAft>
              <a:buClrTx/>
              <a:buFont typeface="Symbol" panose="05050102010706020507" pitchFamily="18" charset="2"/>
              <a:buChar char=""/>
            </a:pPr>
            <a:r>
              <a:rPr lang="en-US" dirty="0">
                <a:solidFill>
                  <a:schemeClr val="tx1"/>
                </a:solidFill>
                <a:latin typeface="Times New Roman" panose="02020603050405020304" pitchFamily="18" charset="0"/>
                <a:ea typeface="Times New Roman" panose="02020603050405020304" pitchFamily="18" charset="0"/>
              </a:rPr>
              <a:t>Decrease outfitter annual license from $210 to $150</a:t>
            </a:r>
          </a:p>
          <a:p>
            <a:pPr marL="342900" indent="-342900">
              <a:spcBef>
                <a:spcPts val="0"/>
              </a:spcBef>
              <a:spcAft>
                <a:spcPts val="0"/>
              </a:spcAft>
              <a:buClrTx/>
              <a:buFont typeface="Symbol" panose="05050102010706020507" pitchFamily="18" charset="2"/>
              <a:buChar char=""/>
            </a:pPr>
            <a:endParaRPr lang="en-US" dirty="0">
              <a:solidFill>
                <a:schemeClr val="tx1"/>
              </a:solidFill>
              <a:latin typeface="Times New Roman" panose="02020603050405020304" pitchFamily="18" charset="0"/>
              <a:ea typeface="Times New Roman" panose="02020603050405020304" pitchFamily="18" charset="0"/>
            </a:endParaRPr>
          </a:p>
          <a:p>
            <a:pPr marL="342900" indent="-342900">
              <a:spcBef>
                <a:spcPts val="0"/>
              </a:spcBef>
              <a:spcAft>
                <a:spcPts val="0"/>
              </a:spcAft>
              <a:buClrTx/>
              <a:buFont typeface="Symbol" panose="05050102010706020507" pitchFamily="18" charset="2"/>
              <a:buChar char=""/>
            </a:pPr>
            <a:r>
              <a:rPr lang="en-US" dirty="0">
                <a:solidFill>
                  <a:schemeClr val="tx1"/>
                </a:solidFill>
                <a:latin typeface="Times New Roman" panose="02020603050405020304" pitchFamily="18" charset="0"/>
                <a:ea typeface="Times New Roman" panose="02020603050405020304" pitchFamily="18" charset="0"/>
              </a:rPr>
              <a:t>Decrease outfitter inactive status from $100 to $75</a:t>
            </a:r>
          </a:p>
          <a:p>
            <a:pPr marL="342900" indent="-342900">
              <a:spcBef>
                <a:spcPts val="0"/>
              </a:spcBef>
              <a:spcAft>
                <a:spcPts val="0"/>
              </a:spcAft>
              <a:buClrTx/>
              <a:buFont typeface="Symbol" panose="05050102010706020507" pitchFamily="18" charset="2"/>
              <a:buChar char=""/>
            </a:pPr>
            <a:endParaRPr lang="en-US" dirty="0">
              <a:solidFill>
                <a:schemeClr val="tx1"/>
              </a:solidFill>
              <a:latin typeface="Times New Roman" panose="02020603050405020304" pitchFamily="18" charset="0"/>
              <a:ea typeface="Times New Roman" panose="02020603050405020304" pitchFamily="18" charset="0"/>
            </a:endParaRPr>
          </a:p>
          <a:p>
            <a:pPr marL="342900" indent="-342900">
              <a:spcBef>
                <a:spcPts val="0"/>
              </a:spcBef>
              <a:spcAft>
                <a:spcPts val="0"/>
              </a:spcAft>
              <a:buClrTx/>
              <a:buFont typeface="Symbol" panose="05050102010706020507" pitchFamily="18" charset="2"/>
              <a:buChar char=""/>
            </a:pPr>
            <a:r>
              <a:rPr lang="en-US" dirty="0">
                <a:solidFill>
                  <a:schemeClr val="tx1"/>
                </a:solidFill>
                <a:latin typeface="Times New Roman" panose="02020603050405020304" pitchFamily="18" charset="0"/>
                <a:ea typeface="Times New Roman" panose="02020603050405020304" pitchFamily="18" charset="0"/>
              </a:rPr>
              <a:t>Decrease Initial guide application from $150 to $125</a:t>
            </a:r>
          </a:p>
          <a:p>
            <a:pPr marL="342900" indent="-342900">
              <a:spcBef>
                <a:spcPts val="0"/>
              </a:spcBef>
              <a:spcAft>
                <a:spcPts val="0"/>
              </a:spcAft>
              <a:buClrTx/>
              <a:buFont typeface="Symbol" panose="05050102010706020507" pitchFamily="18" charset="2"/>
              <a:buChar char=""/>
            </a:pPr>
            <a:endParaRPr lang="en-US" dirty="0">
              <a:solidFill>
                <a:schemeClr val="tx1"/>
              </a:solidFill>
              <a:latin typeface="Times New Roman" panose="02020603050405020304" pitchFamily="18" charset="0"/>
              <a:ea typeface="Times New Roman" panose="02020603050405020304" pitchFamily="18" charset="0"/>
            </a:endParaRPr>
          </a:p>
          <a:p>
            <a:pPr marL="342900" indent="-342900">
              <a:spcBef>
                <a:spcPts val="0"/>
              </a:spcBef>
              <a:spcAft>
                <a:spcPts val="0"/>
              </a:spcAft>
              <a:buClrTx/>
              <a:buFont typeface="Symbol" panose="05050102010706020507" pitchFamily="18" charset="2"/>
              <a:buChar char=""/>
            </a:pPr>
            <a:r>
              <a:rPr lang="en-US" dirty="0">
                <a:solidFill>
                  <a:schemeClr val="tx1"/>
                </a:solidFill>
                <a:latin typeface="Times New Roman" panose="02020603050405020304" pitchFamily="18" charset="0"/>
                <a:ea typeface="Times New Roman" panose="02020603050405020304" pitchFamily="18" charset="0"/>
              </a:rPr>
              <a:t>Eliminate fee for transfer of NCHU $50 to $0 </a:t>
            </a:r>
            <a:r>
              <a:rPr lang="en-US" dirty="0">
                <a:solidFill>
                  <a:schemeClr val="tx1"/>
                </a:solidFill>
                <a:highlight>
                  <a:srgbClr val="FFFF00"/>
                </a:highlight>
                <a:latin typeface="Times New Roman" panose="02020603050405020304" pitchFamily="18" charset="0"/>
                <a:ea typeface="Times New Roman" panose="02020603050405020304" pitchFamily="18" charset="0"/>
              </a:rPr>
              <a:t>Not Out for Comment </a:t>
            </a:r>
          </a:p>
          <a:p>
            <a:endParaRPr lang="en-US" dirty="0"/>
          </a:p>
        </p:txBody>
      </p:sp>
      <p:sp>
        <p:nvSpPr>
          <p:cNvPr id="5" name="TextBox 4">
            <a:extLst>
              <a:ext uri="{FF2B5EF4-FFF2-40B4-BE49-F238E27FC236}">
                <a16:creationId xmlns:a16="http://schemas.microsoft.com/office/drawing/2014/main" id="{018C2FE8-98E1-4A8F-8C52-F3C31ADB779B}"/>
              </a:ext>
            </a:extLst>
          </p:cNvPr>
          <p:cNvSpPr txBox="1"/>
          <p:nvPr/>
        </p:nvSpPr>
        <p:spPr>
          <a:xfrm>
            <a:off x="1320800" y="1131054"/>
            <a:ext cx="6116320" cy="369332"/>
          </a:xfrm>
          <a:prstGeom prst="rect">
            <a:avLst/>
          </a:prstGeom>
          <a:noFill/>
        </p:spPr>
        <p:txBody>
          <a:bodyPr wrap="square">
            <a:spAutoFit/>
          </a:bodyPr>
          <a:lstStyle/>
          <a:p>
            <a:r>
              <a:rPr lang="en-US" sz="1800" b="1" u="sng" dirty="0">
                <a:effectLst/>
                <a:latin typeface="Arial" panose="020B0604020202020204" pitchFamily="34" charset="0"/>
                <a:ea typeface="Times New Roman" panose="02020603050405020304" pitchFamily="18" charset="0"/>
                <a:hlinkClick r:id="rId2">
                  <a:extLst>
                    <a:ext uri="{A12FA001-AC4F-418D-AE19-62706E023703}">
                      <ahyp:hlinkClr xmlns:ahyp="http://schemas.microsoft.com/office/drawing/2018/hyperlinkcolor" val="tx"/>
                    </a:ext>
                  </a:extLst>
                </a:hlinkClick>
              </a:rPr>
              <a:t>24.171.401</a:t>
            </a:r>
            <a:r>
              <a:rPr lang="en-US" sz="1800" u="sng" dirty="0">
                <a:solidFill>
                  <a:srgbClr val="000000"/>
                </a:solidFill>
                <a:effectLst/>
                <a:latin typeface="Arial" panose="020B0604020202020204" pitchFamily="34" charset="0"/>
                <a:ea typeface="Times New Roman" panose="02020603050405020304" pitchFamily="18" charset="0"/>
              </a:rPr>
              <a:t>    FEES</a:t>
            </a:r>
            <a:endParaRPr lang="en-US" dirty="0"/>
          </a:p>
        </p:txBody>
      </p:sp>
    </p:spTree>
    <p:extLst>
      <p:ext uri="{BB962C8B-B14F-4D97-AF65-F5344CB8AC3E}">
        <p14:creationId xmlns:p14="http://schemas.microsoft.com/office/powerpoint/2010/main" val="3463572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FFF650-727A-414D-99B5-4DC57F950B83}"/>
              </a:ext>
            </a:extLst>
          </p:cNvPr>
          <p:cNvSpPr txBox="1"/>
          <p:nvPr/>
        </p:nvSpPr>
        <p:spPr>
          <a:xfrm>
            <a:off x="753500" y="1005823"/>
            <a:ext cx="4681669" cy="369332"/>
          </a:xfrm>
          <a:prstGeom prst="rect">
            <a:avLst/>
          </a:prstGeom>
          <a:noFill/>
        </p:spPr>
        <p:txBody>
          <a:bodyPr wrap="square">
            <a:spAutoFit/>
          </a:bodyPr>
          <a:lstStyle/>
          <a:p>
            <a:pPr marL="0" marR="0" indent="228600">
              <a:spcBef>
                <a:spcPts val="0"/>
              </a:spcBef>
              <a:spcAft>
                <a:spcPts val="0"/>
              </a:spcAft>
            </a:pPr>
            <a:r>
              <a:rPr lang="en-US" sz="1800" b="1" u="sng" dirty="0">
                <a:effectLst/>
                <a:latin typeface="Arial" panose="020B0604020202020204" pitchFamily="34" charset="0"/>
                <a:ea typeface="Times New Roman" panose="02020603050405020304" pitchFamily="18" charset="0"/>
                <a:hlinkClick r:id="rId2">
                  <a:extLst>
                    <a:ext uri="{A12FA001-AC4F-418D-AE19-62706E023703}">
                      <ahyp:hlinkClr xmlns:ahyp="http://schemas.microsoft.com/office/drawing/2018/hyperlinkcolor" val="tx"/>
                    </a:ext>
                  </a:extLst>
                </a:hlinkClick>
              </a:rPr>
              <a:t>24.171.408</a:t>
            </a:r>
            <a:r>
              <a:rPr lang="en-US" sz="1800" u="sng" dirty="0">
                <a:effectLst/>
                <a:latin typeface="Arial" panose="020B0604020202020204" pitchFamily="34" charset="0"/>
                <a:ea typeface="Times New Roman" panose="02020603050405020304" pitchFamily="18" charset="0"/>
              </a:rPr>
              <a:t>   </a:t>
            </a:r>
            <a:r>
              <a:rPr lang="en-US" sz="1800" u="sng" dirty="0">
                <a:solidFill>
                  <a:srgbClr val="000000"/>
                </a:solidFill>
                <a:effectLst/>
                <a:latin typeface="Arial" panose="020B0604020202020204" pitchFamily="34" charset="0"/>
                <a:ea typeface="Times New Roman" panose="02020603050405020304" pitchFamily="18" charset="0"/>
              </a:rPr>
              <a:t> OUTFITTER RECORDS</a:t>
            </a:r>
            <a:endParaRPr lang="en-US" sz="1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75A29A58-4466-41C9-9BAE-CC47515C421C}"/>
              </a:ext>
            </a:extLst>
          </p:cNvPr>
          <p:cNvSpPr txBox="1"/>
          <p:nvPr/>
        </p:nvSpPr>
        <p:spPr>
          <a:xfrm>
            <a:off x="1067630" y="1536459"/>
            <a:ext cx="10056740" cy="4708981"/>
          </a:xfrm>
          <a:prstGeom prst="rect">
            <a:avLst/>
          </a:prstGeom>
          <a:noFill/>
        </p:spPr>
        <p:txBody>
          <a:bodyPr wrap="square">
            <a:spAutoFit/>
          </a:bodyPr>
          <a:lstStyle/>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rPr>
              <a:t>Necessary amendments to 408 are: </a:t>
            </a:r>
          </a:p>
          <a:p>
            <a:pPr marL="342900" marR="0" lvl="0" indent="-342900">
              <a:spcBef>
                <a:spcPts val="0"/>
              </a:spcBef>
              <a:spcAft>
                <a:spcPts val="0"/>
              </a:spcAft>
              <a:buFont typeface="Symbol" panose="05050102010706020507" pitchFamily="18" charset="2"/>
              <a:buChar char=""/>
            </a:pPr>
            <a:r>
              <a:rPr lang="en-US" sz="2000" dirty="0">
                <a:effectLst/>
                <a:latin typeface="Times New Roman" panose="02020603050405020304" pitchFamily="18" charset="0"/>
                <a:ea typeface="Times New Roman" panose="02020603050405020304" pitchFamily="18" charset="0"/>
              </a:rPr>
              <a:t>Removes the requirement to submit records but maintains the requirement to maintain records legitimate inspection for enforcement or audit.</a:t>
            </a:r>
          </a:p>
          <a:p>
            <a:pPr marL="342900" marR="0" lvl="0" indent="-342900">
              <a:spcBef>
                <a:spcPts val="0"/>
              </a:spcBef>
              <a:spcAft>
                <a:spcPts val="0"/>
              </a:spcAft>
              <a:buFont typeface="Symbol" panose="05050102010706020507" pitchFamily="18" charset="2"/>
              <a:buChar char=""/>
            </a:pPr>
            <a:r>
              <a:rPr lang="en-US" sz="2000" dirty="0">
                <a:effectLst/>
                <a:latin typeface="Times New Roman" panose="02020603050405020304" pitchFamily="18" charset="0"/>
                <a:ea typeface="Times New Roman" panose="02020603050405020304" pitchFamily="18" charset="0"/>
              </a:rPr>
              <a:t>Removes reference to prescriptive forms and requires a reasonable format that contains the required information determined by the Board</a:t>
            </a:r>
          </a:p>
          <a:p>
            <a:pPr marL="342900" marR="0" lvl="0" indent="-342900">
              <a:spcBef>
                <a:spcPts val="0"/>
              </a:spcBef>
              <a:spcAft>
                <a:spcPts val="0"/>
              </a:spcAft>
              <a:buFont typeface="Symbol" panose="05050102010706020507" pitchFamily="18" charset="2"/>
              <a:buChar char=""/>
            </a:pPr>
            <a:r>
              <a:rPr lang="en-US" sz="2000" dirty="0">
                <a:effectLst/>
                <a:latin typeface="Times New Roman" panose="02020603050405020304" pitchFamily="18" charset="0"/>
                <a:ea typeface="Times New Roman" panose="02020603050405020304" pitchFamily="18" charset="0"/>
              </a:rPr>
              <a:t>Removes the requirement to submit amendments to submitted records, this is housekeeping given that records will not be submitted per SB 275.</a:t>
            </a:r>
          </a:p>
          <a:p>
            <a:pPr marL="342900" marR="0" lvl="0" indent="-342900">
              <a:spcBef>
                <a:spcPts val="0"/>
              </a:spcBef>
              <a:spcAft>
                <a:spcPts val="0"/>
              </a:spcAft>
              <a:buFont typeface="Symbol" panose="05050102010706020507" pitchFamily="18" charset="2"/>
              <a:buChar char=""/>
            </a:pPr>
            <a:r>
              <a:rPr lang="en-US" sz="2000" dirty="0">
                <a:effectLst/>
                <a:latin typeface="Times New Roman" panose="02020603050405020304" pitchFamily="18" charset="0"/>
                <a:ea typeface="Times New Roman" panose="02020603050405020304" pitchFamily="18" charset="0"/>
              </a:rPr>
              <a:t>Limits required information to FIVE items</a:t>
            </a:r>
          </a:p>
          <a:p>
            <a:pPr marL="742950" marR="0" lvl="1" indent="-285750">
              <a:spcBef>
                <a:spcPts val="0"/>
              </a:spcBef>
              <a:spcAft>
                <a:spcPts val="0"/>
              </a:spcAft>
              <a:buFont typeface="Courier New" panose="02070309020205020404" pitchFamily="49" charset="0"/>
              <a:buChar char="o"/>
            </a:pPr>
            <a:r>
              <a:rPr lang="en-US" sz="2000" dirty="0">
                <a:effectLst/>
                <a:latin typeface="Times New Roman" panose="02020603050405020304" pitchFamily="18" charset="0"/>
                <a:ea typeface="Times New Roman" panose="02020603050405020304" pitchFamily="18" charset="0"/>
              </a:rPr>
              <a:t>the outfitter's name and license number;</a:t>
            </a:r>
          </a:p>
          <a:p>
            <a:pPr marL="742950" marR="0" lvl="1" indent="-285750">
              <a:spcBef>
                <a:spcPts val="0"/>
              </a:spcBef>
              <a:spcAft>
                <a:spcPts val="0"/>
              </a:spcAft>
              <a:buFont typeface="Courier New" panose="02070309020205020404" pitchFamily="49" charset="0"/>
              <a:buChar char="o"/>
            </a:pPr>
            <a:r>
              <a:rPr lang="en-US" sz="2000" dirty="0">
                <a:effectLst/>
                <a:latin typeface="Times New Roman" panose="02020603050405020304" pitchFamily="18" charset="0"/>
                <a:ea typeface="Times New Roman" panose="02020603050405020304" pitchFamily="18" charset="0"/>
              </a:rPr>
              <a:t>client's name and/or unique identifier assigned to the client by the Department of Fish Wildlife and Parks, Wildlife and Parks</a:t>
            </a:r>
          </a:p>
          <a:p>
            <a:pPr marL="742950" marR="0" lvl="1" indent="-285750">
              <a:spcBef>
                <a:spcPts val="0"/>
              </a:spcBef>
              <a:spcAft>
                <a:spcPts val="0"/>
              </a:spcAft>
              <a:buFont typeface="Courier New" panose="02070309020205020404" pitchFamily="49" charset="0"/>
              <a:buChar char="o"/>
            </a:pPr>
            <a:r>
              <a:rPr lang="en-US" sz="2000" dirty="0">
                <a:effectLst/>
                <a:latin typeface="Times New Roman" panose="02020603050405020304" pitchFamily="18" charset="0"/>
                <a:ea typeface="Times New Roman" panose="02020603050405020304" pitchFamily="18" charset="0"/>
              </a:rPr>
              <a:t>dates of service to clients;</a:t>
            </a:r>
          </a:p>
          <a:p>
            <a:pPr marL="742950" marR="0" lvl="1" indent="-285750">
              <a:spcBef>
                <a:spcPts val="0"/>
              </a:spcBef>
              <a:spcAft>
                <a:spcPts val="0"/>
              </a:spcAft>
              <a:buFont typeface="Courier New" panose="02070309020205020404" pitchFamily="49" charset="0"/>
              <a:buChar char="o"/>
            </a:pPr>
            <a:r>
              <a:rPr lang="en-US" sz="2000" dirty="0">
                <a:effectLst/>
                <a:latin typeface="Times New Roman" panose="02020603050405020304" pitchFamily="18" charset="0"/>
                <a:ea typeface="Times New Roman" panose="02020603050405020304" pitchFamily="18" charset="0"/>
              </a:rPr>
              <a:t>category of </a:t>
            </a:r>
            <a:r>
              <a:rPr lang="en-US" sz="2000" dirty="0" err="1">
                <a:effectLst/>
                <a:latin typeface="Times New Roman" panose="02020603050405020304" pitchFamily="18" charset="0"/>
                <a:ea typeface="Times New Roman" panose="02020603050405020304" pitchFamily="18" charset="0"/>
              </a:rPr>
              <a:t>NCHU</a:t>
            </a:r>
            <a:r>
              <a:rPr lang="en-US" sz="2000" dirty="0">
                <a:effectLst/>
                <a:latin typeface="Times New Roman" panose="02020603050405020304" pitchFamily="18" charset="0"/>
                <a:ea typeface="Times New Roman" panose="02020603050405020304" pitchFamily="18" charset="0"/>
              </a:rPr>
              <a:t> applicable for each client; and</a:t>
            </a:r>
          </a:p>
          <a:p>
            <a:pPr marL="742950" marR="0" lvl="1" indent="-285750">
              <a:spcBef>
                <a:spcPts val="0"/>
              </a:spcBef>
              <a:spcAft>
                <a:spcPts val="0"/>
              </a:spcAft>
              <a:buFont typeface="Courier New" panose="02070309020205020404" pitchFamily="49" charset="0"/>
              <a:buChar char="o"/>
            </a:pPr>
            <a:r>
              <a:rPr lang="en-US" sz="2000" dirty="0">
                <a:effectLst/>
                <a:latin typeface="Times New Roman" panose="02020603050405020304" pitchFamily="18" charset="0"/>
                <a:ea typeface="Times New Roman" panose="02020603050405020304" pitchFamily="18" charset="0"/>
              </a:rPr>
              <a:t>the name of the outfitter assistant or the name and license number of the guide who accompanied the client. </a:t>
            </a:r>
          </a:p>
        </p:txBody>
      </p:sp>
    </p:spTree>
    <p:extLst>
      <p:ext uri="{BB962C8B-B14F-4D97-AF65-F5344CB8AC3E}">
        <p14:creationId xmlns:p14="http://schemas.microsoft.com/office/powerpoint/2010/main" val="277148662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173</TotalTime>
  <Words>1679</Words>
  <Application>Microsoft Office PowerPoint</Application>
  <PresentationFormat>Widescreen</PresentationFormat>
  <Paragraphs>165</Paragraphs>
  <Slides>23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vt:lpstr>
      <vt:lpstr>Calibri</vt:lpstr>
      <vt:lpstr>Cambria</vt:lpstr>
      <vt:lpstr>Courier New</vt:lpstr>
      <vt:lpstr>Garamond</vt:lpstr>
      <vt:lpstr>Symbol</vt:lpstr>
      <vt:lpstr>Times New Roman</vt:lpstr>
      <vt:lpstr>Wingdings</vt:lpstr>
      <vt:lpstr>Organic</vt:lpstr>
      <vt:lpstr>Review of Board of Outfitter Rule Changes</vt:lpstr>
      <vt:lpstr>SB 275  Outfitter Administration Burden Reduction Act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24.171.401    FEES </dc:title>
  <dc:creator>Mac Minard</dc:creator>
  <cp:lastModifiedBy>Mac Minard</cp:lastModifiedBy>
  <cp:revision>12</cp:revision>
  <dcterms:created xsi:type="dcterms:W3CDTF">2022-01-11T20:42:49Z</dcterms:created>
  <dcterms:modified xsi:type="dcterms:W3CDTF">2022-01-12T20:27:39Z</dcterms:modified>
</cp:coreProperties>
</file>