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Ex1.xml" ContentType="application/vnd.ms-office.chartex+xml"/>
  <Override PartName="/ppt/charts/style4.xml" ContentType="application/vnd.ms-office.chartstyle+xml"/>
  <Override PartName="/ppt/charts/colors4.xml" ContentType="application/vnd.ms-office.chartcolorstyle+xml"/>
  <Override PartName="/ppt/charts/chartEx2.xml" ContentType="application/vnd.ms-office.chartex+xml"/>
  <Override PartName="/ppt/charts/style5.xml" ContentType="application/vnd.ms-office.chartstyle+xml"/>
  <Override PartName="/ppt/charts/colors5.xml" ContentType="application/vnd.ms-office.chartcolorstyle+xml"/>
  <Override PartName="/ppt/charts/chartEx3.xml" ContentType="application/vnd.ms-office.chartex+xml"/>
  <Override PartName="/ppt/charts/style6.xml" ContentType="application/vnd.ms-office.chartstyle+xml"/>
  <Override PartName="/ppt/charts/colors6.xml" ContentType="application/vnd.ms-office.chartcolorstyle+xml"/>
  <Override PartName="/ppt/charts/chart4.xml" ContentType="application/vnd.openxmlformats-officedocument.drawingml.chart+xml"/>
  <Override PartName="/ppt/charts/style7.xml" ContentType="application/vnd.ms-office.chartstyle+xml"/>
  <Override PartName="/ppt/charts/colors7.xml" ContentType="application/vnd.ms-office.chartcolorstyle+xml"/>
  <Override PartName="/ppt/charts/chart5.xml" ContentType="application/vnd.openxmlformats-officedocument.drawingml.chart+xml"/>
  <Override PartName="/ppt/charts/style8.xml" ContentType="application/vnd.ms-office.chartstyle+xml"/>
  <Override PartName="/ppt/charts/colors8.xml" ContentType="application/vnd.ms-office.chartcolorstyle+xml"/>
  <Override PartName="/ppt/charts/chart6.xml" ContentType="application/vnd.openxmlformats-officedocument.drawingml.chart+xml"/>
  <Override PartName="/ppt/charts/style9.xml" ContentType="application/vnd.ms-office.chartstyle+xml"/>
  <Override PartName="/ppt/charts/colors9.xml" ContentType="application/vnd.ms-office.chartcolorstyle+xml"/>
  <Override PartName="/ppt/charts/chartEx4.xml" ContentType="application/vnd.ms-office.chartex+xml"/>
  <Override PartName="/ppt/charts/style10.xml" ContentType="application/vnd.ms-office.chartstyle+xml"/>
  <Override PartName="/ppt/charts/colors10.xml" ContentType="application/vnd.ms-office.chartcolorstyle+xml"/>
  <Override PartName="/ppt/charts/chart7.xml" ContentType="application/vnd.openxmlformats-officedocument.drawingml.chart+xml"/>
  <Override PartName="/ppt/charts/style11.xml" ContentType="application/vnd.ms-office.chartstyle+xml"/>
  <Override PartName="/ppt/charts/colors1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sldIdLst>
    <p:sldId id="257" r:id="rId2"/>
    <p:sldId id="258" r:id="rId3"/>
    <p:sldId id="335" r:id="rId4"/>
    <p:sldId id="336" r:id="rId5"/>
    <p:sldId id="331" r:id="rId6"/>
    <p:sldId id="332" r:id="rId7"/>
    <p:sldId id="333" r:id="rId8"/>
    <p:sldId id="334" r:id="rId9"/>
    <p:sldId id="259" r:id="rId10"/>
    <p:sldId id="310" r:id="rId11"/>
    <p:sldId id="319" r:id="rId12"/>
    <p:sldId id="311" r:id="rId13"/>
    <p:sldId id="328" r:id="rId14"/>
    <p:sldId id="329" r:id="rId15"/>
    <p:sldId id="312" r:id="rId16"/>
    <p:sldId id="274" r:id="rId17"/>
    <p:sldId id="275" r:id="rId18"/>
    <p:sldId id="338" r:id="rId19"/>
    <p:sldId id="337" r:id="rId20"/>
    <p:sldId id="340" r:id="rId21"/>
    <p:sldId id="341" r:id="rId22"/>
    <p:sldId id="339" r:id="rId23"/>
    <p:sldId id="342" r:id="rId24"/>
    <p:sldId id="343" r:id="rId25"/>
    <p:sldId id="261" r:id="rId26"/>
    <p:sldId id="345" r:id="rId27"/>
    <p:sldId id="344" r:id="rId28"/>
    <p:sldId id="281" r:id="rId29"/>
    <p:sldId id="34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1" d="100"/>
          <a:sy n="51" d="100"/>
        </p:scale>
        <p:origin x="1387" y="3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xml"/><Relationship Id="rId1" Type="http://schemas.microsoft.com/office/2011/relationships/chartStyle" Target="style7.xml"/></Relationships>
</file>

<file path=ppt/charts/_rels/chart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xml"/><Relationship Id="rId1" Type="http://schemas.microsoft.com/office/2011/relationships/chartStyle" Target="style8.xml"/></Relationships>
</file>

<file path=ppt/charts/_rels/chart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9.xml"/><Relationship Id="rId1" Type="http://schemas.microsoft.com/office/2011/relationships/chartStyle" Target="style9.xml"/></Relationships>
</file>

<file path=ppt/charts/_rels/chart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1.xml"/><Relationship Id="rId1" Type="http://schemas.microsoft.com/office/2011/relationships/chartStyle" Target="style11.xml"/></Relationships>
</file>

<file path=ppt/charts/_rels/chartEx1.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NULL"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NULL" TargetMode="External"/></Relationships>
</file>

<file path=ppt/charts/_rels/chartEx3.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NULL" TargetMode="External"/></Relationships>
</file>

<file path=ppt/charts/_rels/chartEx4.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Quarter 1 (January-March)</c:v>
          </c:tx>
          <c:spPr>
            <a:ln w="38100" cap="rnd">
              <a:solidFill>
                <a:schemeClr val="accent1"/>
              </a:solidFill>
              <a:prstDash val="solid"/>
              <a:round/>
            </a:ln>
            <a:effectLst/>
          </c:spPr>
          <c:marker>
            <c:symbol val="circle"/>
            <c:size val="5"/>
            <c:spPr>
              <a:solidFill>
                <a:schemeClr val="accent1"/>
              </a:solidFill>
              <a:ln w="9525">
                <a:solidFill>
                  <a:schemeClr val="accent1"/>
                </a:solidFill>
                <a:prstDash val="solid"/>
              </a:ln>
              <a:effectLst/>
            </c:spPr>
          </c:marker>
          <c:cat>
            <c:numRef>
              <c:f>'Lodging Tax'!$A$2:$A$14</c:f>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cat>
          <c:val>
            <c:numRef>
              <c:f>'Lodging Tax'!$B$2:$B$14</c:f>
              <c:numCache>
                <c:formatCode>"$"#,##0_);[Red]\("$"#,##0\)</c:formatCode>
                <c:ptCount val="13"/>
                <c:pt idx="0">
                  <c:v>2958645.3499999996</c:v>
                </c:pt>
                <c:pt idx="1">
                  <c:v>2876458.95</c:v>
                </c:pt>
                <c:pt idx="2">
                  <c:v>3218843.8500000006</c:v>
                </c:pt>
                <c:pt idx="3">
                  <c:v>3536529.75</c:v>
                </c:pt>
                <c:pt idx="4">
                  <c:v>3858014.66</c:v>
                </c:pt>
                <c:pt idx="5">
                  <c:v>4111788.75</c:v>
                </c:pt>
                <c:pt idx="6">
                  <c:v>4472342</c:v>
                </c:pt>
                <c:pt idx="7">
                  <c:v>4514862.01</c:v>
                </c:pt>
                <c:pt idx="8" formatCode="&quot;$&quot;#,##0">
                  <c:v>4835801.09</c:v>
                </c:pt>
                <c:pt idx="9" formatCode="&quot;$&quot;#,##0">
                  <c:v>5230431.91</c:v>
                </c:pt>
                <c:pt idx="10" formatCode="&quot;$&quot;#,##0">
                  <c:v>6240561</c:v>
                </c:pt>
                <c:pt idx="11" formatCode="&quot;$&quot;#,##0">
                  <c:v>5846192</c:v>
                </c:pt>
                <c:pt idx="12" formatCode="&quot;$&quot;#,##0">
                  <c:v>7496285</c:v>
                </c:pt>
              </c:numCache>
            </c:numRef>
          </c:val>
          <c:smooth val="0"/>
          <c:extLst>
            <c:ext xmlns:c16="http://schemas.microsoft.com/office/drawing/2014/chart" uri="{C3380CC4-5D6E-409C-BE32-E72D297353CC}">
              <c16:uniqueId val="{00000000-3F8C-45C7-AE72-48E8DE8140C6}"/>
            </c:ext>
          </c:extLst>
        </c:ser>
        <c:ser>
          <c:idx val="1"/>
          <c:order val="1"/>
          <c:tx>
            <c:v>Quarter 2 (April-June)</c:v>
          </c:tx>
          <c:spPr>
            <a:ln w="38100" cap="rnd">
              <a:solidFill>
                <a:schemeClr val="accent2"/>
              </a:solidFill>
              <a:prstDash val="sysDot"/>
              <a:round/>
            </a:ln>
            <a:effectLst/>
          </c:spPr>
          <c:marker>
            <c:symbol val="none"/>
          </c:marker>
          <c:cat>
            <c:numRef>
              <c:f>'Lodging Tax'!$A$2:$A$14</c:f>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cat>
          <c:val>
            <c:numRef>
              <c:f>'Lodging Tax'!$C$2:$C$14</c:f>
              <c:numCache>
                <c:formatCode>"$"#,##0_);[Red]\("$"#,##0\)</c:formatCode>
                <c:ptCount val="13"/>
                <c:pt idx="0">
                  <c:v>4165802.3099999996</c:v>
                </c:pt>
                <c:pt idx="1">
                  <c:v>4441809.3</c:v>
                </c:pt>
                <c:pt idx="2">
                  <c:v>4604714.59</c:v>
                </c:pt>
                <c:pt idx="3">
                  <c:v>5261618.46</c:v>
                </c:pt>
                <c:pt idx="4">
                  <c:v>5651985</c:v>
                </c:pt>
                <c:pt idx="5">
                  <c:v>6310516.5999999996</c:v>
                </c:pt>
                <c:pt idx="6">
                  <c:v>6755002.5899999999</c:v>
                </c:pt>
                <c:pt idx="7">
                  <c:v>7328564.7200000007</c:v>
                </c:pt>
                <c:pt idx="8" formatCode="&quot;$&quot;#,##0">
                  <c:v>7789563.4100000001</c:v>
                </c:pt>
                <c:pt idx="9" formatCode="&quot;$&quot;#,##0">
                  <c:v>8357509.9700000007</c:v>
                </c:pt>
                <c:pt idx="10" formatCode="&quot;$&quot;#,##0">
                  <c:v>9146508</c:v>
                </c:pt>
                <c:pt idx="11" formatCode="&quot;$&quot;#,##0">
                  <c:v>3982370</c:v>
                </c:pt>
                <c:pt idx="12" formatCode="&quot;$&quot;#,##0">
                  <c:v>12784786</c:v>
                </c:pt>
              </c:numCache>
            </c:numRef>
          </c:val>
          <c:smooth val="0"/>
          <c:extLst>
            <c:ext xmlns:c16="http://schemas.microsoft.com/office/drawing/2014/chart" uri="{C3380CC4-5D6E-409C-BE32-E72D297353CC}">
              <c16:uniqueId val="{00000001-3F8C-45C7-AE72-48E8DE8140C6}"/>
            </c:ext>
          </c:extLst>
        </c:ser>
        <c:ser>
          <c:idx val="3"/>
          <c:order val="2"/>
          <c:tx>
            <c:v>Quarter 3 (July-September)</c:v>
          </c:tx>
          <c:spPr>
            <a:ln w="38100" cap="rnd">
              <a:solidFill>
                <a:schemeClr val="accent4"/>
              </a:solidFill>
              <a:round/>
            </a:ln>
            <a:effectLst/>
          </c:spPr>
          <c:marker>
            <c:symbol val="none"/>
          </c:marker>
          <c:cat>
            <c:numRef>
              <c:f>'Lodging Tax'!$A$2:$A$14</c:f>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cat>
          <c:val>
            <c:numRef>
              <c:f>'Lodging Tax'!$D$2:$D$14</c:f>
              <c:numCache>
                <c:formatCode>"$"#,##0_);[Red]\("$"#,##0\)</c:formatCode>
                <c:ptCount val="13"/>
                <c:pt idx="0">
                  <c:v>7397217.5700000003</c:v>
                </c:pt>
                <c:pt idx="1">
                  <c:v>8411239.7300000004</c:v>
                </c:pt>
                <c:pt idx="2">
                  <c:v>8996231.7299999986</c:v>
                </c:pt>
                <c:pt idx="3">
                  <c:v>9842968.0199999996</c:v>
                </c:pt>
                <c:pt idx="4">
                  <c:v>10539257.5</c:v>
                </c:pt>
                <c:pt idx="5">
                  <c:v>11502395.689999999</c:v>
                </c:pt>
                <c:pt idx="6">
                  <c:v>12158819.690000001</c:v>
                </c:pt>
                <c:pt idx="7">
                  <c:v>13121214.16</c:v>
                </c:pt>
                <c:pt idx="8" formatCode="&quot;$&quot;#,##0">
                  <c:v>13902845.869999997</c:v>
                </c:pt>
                <c:pt idx="9" formatCode="&quot;$&quot;#,##0">
                  <c:v>14609488.309999999</c:v>
                </c:pt>
                <c:pt idx="10" formatCode="&quot;$&quot;#,##0">
                  <c:v>15587818</c:v>
                </c:pt>
                <c:pt idx="11" formatCode="&quot;$&quot;#,##0">
                  <c:v>13745530</c:v>
                </c:pt>
                <c:pt idx="12" formatCode="&quot;$&quot;#,##0">
                  <c:v>21503492</c:v>
                </c:pt>
              </c:numCache>
            </c:numRef>
          </c:val>
          <c:smooth val="0"/>
          <c:extLst>
            <c:ext xmlns:c16="http://schemas.microsoft.com/office/drawing/2014/chart" uri="{C3380CC4-5D6E-409C-BE32-E72D297353CC}">
              <c16:uniqueId val="{00000002-3F8C-45C7-AE72-48E8DE8140C6}"/>
            </c:ext>
          </c:extLst>
        </c:ser>
        <c:ser>
          <c:idx val="2"/>
          <c:order val="3"/>
          <c:tx>
            <c:v>Quarter 4 (October-December)</c:v>
          </c:tx>
          <c:spPr>
            <a:ln w="38100" cap="rnd">
              <a:solidFill>
                <a:schemeClr val="accent3"/>
              </a:solidFill>
              <a:prstDash val="dash"/>
              <a:round/>
            </a:ln>
            <a:effectLst/>
          </c:spPr>
          <c:marker>
            <c:symbol val="none"/>
          </c:marker>
          <c:cat>
            <c:numRef>
              <c:f>'Lodging Tax'!$A$2:$A$14</c:f>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cat>
          <c:val>
            <c:numRef>
              <c:f>'Lodging Tax'!$E$2:$E$13</c:f>
              <c:numCache>
                <c:formatCode>"$"#,##0_);[Red]\("$"#,##0\)</c:formatCode>
                <c:ptCount val="12"/>
                <c:pt idx="0">
                  <c:v>2679926.75</c:v>
                </c:pt>
                <c:pt idx="1">
                  <c:v>2969151.96</c:v>
                </c:pt>
                <c:pt idx="2">
                  <c:v>3272132.9600000004</c:v>
                </c:pt>
                <c:pt idx="3">
                  <c:v>3623663.5300000003</c:v>
                </c:pt>
                <c:pt idx="4">
                  <c:v>3641726.0599999996</c:v>
                </c:pt>
                <c:pt idx="5">
                  <c:v>4177920.5</c:v>
                </c:pt>
                <c:pt idx="6">
                  <c:v>4244672.6499999994</c:v>
                </c:pt>
                <c:pt idx="7">
                  <c:v>4403274.0299999993</c:v>
                </c:pt>
                <c:pt idx="8" formatCode="&quot;$&quot;#,##0">
                  <c:v>4520887.34</c:v>
                </c:pt>
                <c:pt idx="9" formatCode="&quot;$&quot;#,##0">
                  <c:v>5195857.0599999996</c:v>
                </c:pt>
                <c:pt idx="10" formatCode="&quot;$&quot;#,##0">
                  <c:v>5394998</c:v>
                </c:pt>
                <c:pt idx="11" formatCode="&quot;$&quot;#,##0">
                  <c:v>5425747</c:v>
                </c:pt>
              </c:numCache>
            </c:numRef>
          </c:val>
          <c:smooth val="0"/>
          <c:extLst>
            <c:ext xmlns:c16="http://schemas.microsoft.com/office/drawing/2014/chart" uri="{C3380CC4-5D6E-409C-BE32-E72D297353CC}">
              <c16:uniqueId val="{00000003-3F8C-45C7-AE72-48E8DE8140C6}"/>
            </c:ext>
          </c:extLst>
        </c:ser>
        <c:dLbls>
          <c:showLegendKey val="0"/>
          <c:showVal val="0"/>
          <c:showCatName val="0"/>
          <c:showSerName val="0"/>
          <c:showPercent val="0"/>
          <c:showBubbleSize val="0"/>
        </c:dLbls>
        <c:marker val="1"/>
        <c:smooth val="0"/>
        <c:axId val="34717727"/>
        <c:axId val="304834943"/>
      </c:lineChart>
      <c:catAx>
        <c:axId val="347177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04834943"/>
        <c:crosses val="autoZero"/>
        <c:auto val="1"/>
        <c:lblAlgn val="ctr"/>
        <c:lblOffset val="100"/>
        <c:noMultiLvlLbl val="0"/>
      </c:catAx>
      <c:valAx>
        <c:axId val="304834943"/>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4717727"/>
        <c:crosses val="autoZero"/>
        <c:crossBetween val="between"/>
        <c:dispUnits>
          <c:builtInUnit val="million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ayout>
        <c:manualLayout>
          <c:xMode val="edge"/>
          <c:yMode val="edge"/>
          <c:x val="7.5280404923720352E-3"/>
          <c:y val="0.85389487083100968"/>
          <c:w val="0.97589016681716645"/>
          <c:h val="0.1276370088528219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7971000084053"/>
          <c:y val="3.1816200549303932E-2"/>
          <c:w val="0.80720289999159467"/>
          <c:h val="0.79052582417922213"/>
        </c:manualLayout>
      </c:layout>
      <c:barChart>
        <c:barDir val="col"/>
        <c:grouping val="clustered"/>
        <c:varyColors val="0"/>
        <c:ser>
          <c:idx val="1"/>
          <c:order val="0"/>
          <c:tx>
            <c:v>2019</c:v>
          </c:tx>
          <c:spPr>
            <a:solidFill>
              <a:srgbClr val="726E4E"/>
            </a:solidFill>
            <a:ln>
              <a:noFill/>
            </a:ln>
            <a:effectLst/>
          </c:spPr>
          <c:invertIfNegative val="0"/>
          <c:cat>
            <c:strRef>
              <c:f>'National Parks'!$A$7:$A$18</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'National Parks'!$C$4:$N$4</c:f>
              <c:numCache>
                <c:formatCode>_(* #,##0_);_(* \(#,##0\);_(* "-"??_);_(@_)</c:formatCode>
                <c:ptCount val="12"/>
                <c:pt idx="0">
                  <c:v>33896</c:v>
                </c:pt>
                <c:pt idx="1">
                  <c:v>31650</c:v>
                </c:pt>
                <c:pt idx="2">
                  <c:v>28695</c:v>
                </c:pt>
                <c:pt idx="3">
                  <c:v>48150</c:v>
                </c:pt>
                <c:pt idx="4">
                  <c:v>434385</c:v>
                </c:pt>
                <c:pt idx="5">
                  <c:v>781853</c:v>
                </c:pt>
                <c:pt idx="6">
                  <c:v>936062</c:v>
                </c:pt>
                <c:pt idx="7">
                  <c:v>820006</c:v>
                </c:pt>
                <c:pt idx="8">
                  <c:v>693118</c:v>
                </c:pt>
                <c:pt idx="9">
                  <c:v>171339</c:v>
                </c:pt>
                <c:pt idx="10">
                  <c:v>15628</c:v>
                </c:pt>
                <c:pt idx="11">
                  <c:v>25506</c:v>
                </c:pt>
              </c:numCache>
            </c:numRef>
          </c:val>
          <c:extLst>
            <c:ext xmlns:c16="http://schemas.microsoft.com/office/drawing/2014/chart" uri="{C3380CC4-5D6E-409C-BE32-E72D297353CC}">
              <c16:uniqueId val="{00000000-A08C-46A9-B8EF-FD1C7885BE0A}"/>
            </c:ext>
          </c:extLst>
        </c:ser>
        <c:ser>
          <c:idx val="0"/>
          <c:order val="1"/>
          <c:tx>
            <c:v>2020</c:v>
          </c:tx>
          <c:spPr>
            <a:solidFill>
              <a:srgbClr val="582216"/>
            </a:solidFill>
            <a:ln>
              <a:noFill/>
            </a:ln>
            <a:effectLst/>
          </c:spPr>
          <c:invertIfNegative val="0"/>
          <c:cat>
            <c:strRef>
              <c:f>'National Parks'!$A$7:$A$18</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'National Parks'!$C$3:$N$3</c:f>
              <c:numCache>
                <c:formatCode>_(* #,##0_);_(* \(#,##0\);_(* "-"??_);_(@_)</c:formatCode>
                <c:ptCount val="12"/>
                <c:pt idx="0">
                  <c:v>25234</c:v>
                </c:pt>
                <c:pt idx="1">
                  <c:v>41880</c:v>
                </c:pt>
                <c:pt idx="2">
                  <c:v>32516</c:v>
                </c:pt>
                <c:pt idx="3">
                  <c:v>0</c:v>
                </c:pt>
                <c:pt idx="4">
                  <c:v>46219</c:v>
                </c:pt>
                <c:pt idx="5">
                  <c:v>573205</c:v>
                </c:pt>
                <c:pt idx="6">
                  <c:v>955645</c:v>
                </c:pt>
                <c:pt idx="7">
                  <c:v>881829</c:v>
                </c:pt>
                <c:pt idx="8">
                  <c:v>837114</c:v>
                </c:pt>
                <c:pt idx="9">
                  <c:v>359889</c:v>
                </c:pt>
                <c:pt idx="10">
                  <c:v>24132</c:v>
                </c:pt>
                <c:pt idx="11">
                  <c:v>28643</c:v>
                </c:pt>
              </c:numCache>
            </c:numRef>
          </c:val>
          <c:extLst>
            <c:ext xmlns:c16="http://schemas.microsoft.com/office/drawing/2014/chart" uri="{C3380CC4-5D6E-409C-BE32-E72D297353CC}">
              <c16:uniqueId val="{00000001-A08C-46A9-B8EF-FD1C7885BE0A}"/>
            </c:ext>
          </c:extLst>
        </c:ser>
        <c:ser>
          <c:idx val="2"/>
          <c:order val="2"/>
          <c:tx>
            <c:strRef>
              <c:f>'National Parks'!$B$2</c:f>
              <c:strCache>
                <c:ptCount val="1"/>
                <c:pt idx="0">
                  <c:v>2021</c:v>
                </c:pt>
              </c:strCache>
            </c:strRef>
          </c:tx>
          <c:spPr>
            <a:solidFill>
              <a:srgbClr val="E8D269"/>
            </a:solidFill>
            <a:ln>
              <a:noFill/>
            </a:ln>
            <a:effectLst/>
          </c:spPr>
          <c:invertIfNegative val="0"/>
          <c:cat>
            <c:strRef>
              <c:f>'National Parks'!$A$7:$A$18</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'National Parks'!$C$2:$N$2</c:f>
              <c:numCache>
                <c:formatCode>_(* #,##0_);_(* \(#,##0\);_(* "-"??_);_(@_)</c:formatCode>
                <c:ptCount val="12"/>
                <c:pt idx="0">
                  <c:v>35338</c:v>
                </c:pt>
                <c:pt idx="1">
                  <c:v>36897</c:v>
                </c:pt>
                <c:pt idx="2">
                  <c:v>35611</c:v>
                </c:pt>
                <c:pt idx="3">
                  <c:v>67508</c:v>
                </c:pt>
                <c:pt idx="4">
                  <c:v>473799</c:v>
                </c:pt>
                <c:pt idx="5">
                  <c:v>938845</c:v>
                </c:pt>
                <c:pt idx="6">
                  <c:v>1081062</c:v>
                </c:pt>
                <c:pt idx="7">
                  <c:v>921844</c:v>
                </c:pt>
                <c:pt idx="8">
                  <c:v>882078</c:v>
                </c:pt>
                <c:pt idx="9">
                  <c:v>316662</c:v>
                </c:pt>
                <c:pt idx="10">
                  <c:v>33144</c:v>
                </c:pt>
              </c:numCache>
            </c:numRef>
          </c:val>
          <c:extLst>
            <c:ext xmlns:c16="http://schemas.microsoft.com/office/drawing/2014/chart" uri="{C3380CC4-5D6E-409C-BE32-E72D297353CC}">
              <c16:uniqueId val="{00000002-A08C-46A9-B8EF-FD1C7885BE0A}"/>
            </c:ext>
          </c:extLst>
        </c:ser>
        <c:dLbls>
          <c:showLegendKey val="0"/>
          <c:showVal val="0"/>
          <c:showCatName val="0"/>
          <c:showSerName val="0"/>
          <c:showPercent val="0"/>
          <c:showBubbleSize val="0"/>
        </c:dLbls>
        <c:gapWidth val="219"/>
        <c:axId val="1134696271"/>
        <c:axId val="1469780911"/>
      </c:barChart>
      <c:catAx>
        <c:axId val="1134696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69780911"/>
        <c:crosses val="autoZero"/>
        <c:auto val="1"/>
        <c:lblAlgn val="ctr"/>
        <c:lblOffset val="100"/>
        <c:noMultiLvlLbl val="0"/>
      </c:catAx>
      <c:valAx>
        <c:axId val="146978091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Recreation</a:t>
                </a:r>
                <a:r>
                  <a:rPr lang="en-US" sz="1800" baseline="0"/>
                  <a:t> Visits by Month</a:t>
                </a:r>
                <a:endParaRPr lang="en-US" sz="1800"/>
              </a:p>
            </c:rich>
          </c:tx>
          <c:layout>
            <c:manualLayout>
              <c:xMode val="edge"/>
              <c:yMode val="edge"/>
              <c:x val="2.5873656461638653E-2"/>
              <c:y val="0.10453861744996265"/>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34696271"/>
        <c:crosses val="autoZero"/>
        <c:crossBetween val="between"/>
        <c:dispUnits>
          <c:builtInUnit val="thousand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v>2019</c:v>
          </c:tx>
          <c:spPr>
            <a:solidFill>
              <a:srgbClr val="726E4E"/>
            </a:solidFill>
            <a:ln>
              <a:noFill/>
            </a:ln>
            <a:effectLst/>
          </c:spPr>
          <c:invertIfNegative val="0"/>
          <c:cat>
            <c:strRef>
              <c:f>'National Parks'!$A$7:$A$18</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'National Parks'!$B$28:$M$28</c:f>
              <c:numCache>
                <c:formatCode>_(* #,##0_);_(* \(#,##0\);_(* "-"??_);_(@_)</c:formatCode>
                <c:ptCount val="12"/>
                <c:pt idx="0">
                  <c:v>13581</c:v>
                </c:pt>
                <c:pt idx="1">
                  <c:v>11240</c:v>
                </c:pt>
                <c:pt idx="2">
                  <c:v>23989</c:v>
                </c:pt>
                <c:pt idx="3">
                  <c:v>35491</c:v>
                </c:pt>
                <c:pt idx="4">
                  <c:v>167403</c:v>
                </c:pt>
                <c:pt idx="5">
                  <c:v>544088</c:v>
                </c:pt>
                <c:pt idx="6">
                  <c:v>879711</c:v>
                </c:pt>
                <c:pt idx="7">
                  <c:v>771874</c:v>
                </c:pt>
                <c:pt idx="8">
                  <c:v>488909</c:v>
                </c:pt>
                <c:pt idx="9">
                  <c:v>78408</c:v>
                </c:pt>
                <c:pt idx="10">
                  <c:v>20008</c:v>
                </c:pt>
                <c:pt idx="11">
                  <c:v>15137</c:v>
                </c:pt>
              </c:numCache>
            </c:numRef>
          </c:val>
          <c:extLst>
            <c:ext xmlns:c16="http://schemas.microsoft.com/office/drawing/2014/chart" uri="{C3380CC4-5D6E-409C-BE32-E72D297353CC}">
              <c16:uniqueId val="{00000000-42FB-4FBF-9A82-C5BF5738007D}"/>
            </c:ext>
          </c:extLst>
        </c:ser>
        <c:ser>
          <c:idx val="0"/>
          <c:order val="1"/>
          <c:tx>
            <c:v>2020</c:v>
          </c:tx>
          <c:spPr>
            <a:solidFill>
              <a:srgbClr val="582216"/>
            </a:solidFill>
            <a:ln>
              <a:noFill/>
            </a:ln>
            <a:effectLst/>
          </c:spPr>
          <c:invertIfNegative val="0"/>
          <c:cat>
            <c:strRef>
              <c:f>'National Parks'!$A$7:$A$18</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'National Parks'!$B$27:$M$27</c:f>
              <c:numCache>
                <c:formatCode>_(* #,##0_);_(* \(#,##0\);_(* "-"??_);_(@_)</c:formatCode>
                <c:ptCount val="12"/>
                <c:pt idx="0">
                  <c:v>13651</c:v>
                </c:pt>
                <c:pt idx="1">
                  <c:v>18020</c:v>
                </c:pt>
                <c:pt idx="2">
                  <c:v>24377</c:v>
                </c:pt>
                <c:pt idx="3">
                  <c:v>0</c:v>
                </c:pt>
                <c:pt idx="4">
                  <c:v>0</c:v>
                </c:pt>
                <c:pt idx="5">
                  <c:v>202701</c:v>
                </c:pt>
                <c:pt idx="6">
                  <c:v>453977</c:v>
                </c:pt>
                <c:pt idx="7">
                  <c:v>459121</c:v>
                </c:pt>
                <c:pt idx="8">
                  <c:v>343911</c:v>
                </c:pt>
                <c:pt idx="9">
                  <c:v>125544</c:v>
                </c:pt>
                <c:pt idx="10">
                  <c:v>29366</c:v>
                </c:pt>
                <c:pt idx="11">
                  <c:v>28196</c:v>
                </c:pt>
              </c:numCache>
            </c:numRef>
          </c:val>
          <c:extLst>
            <c:ext xmlns:c16="http://schemas.microsoft.com/office/drawing/2014/chart" uri="{C3380CC4-5D6E-409C-BE32-E72D297353CC}">
              <c16:uniqueId val="{00000001-42FB-4FBF-9A82-C5BF5738007D}"/>
            </c:ext>
          </c:extLst>
        </c:ser>
        <c:ser>
          <c:idx val="3"/>
          <c:order val="2"/>
          <c:tx>
            <c:v>2021</c:v>
          </c:tx>
          <c:spPr>
            <a:solidFill>
              <a:srgbClr val="E8D269"/>
            </a:solidFill>
            <a:ln>
              <a:noFill/>
            </a:ln>
            <a:effectLst/>
          </c:spPr>
          <c:invertIfNegative val="0"/>
          <c:cat>
            <c:strRef>
              <c:f>'National Parks'!$A$7:$A$18</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'National Parks'!$B$26:$M$26</c:f>
              <c:numCache>
                <c:formatCode>_(* #,##0_);_(* \(#,##0\);_(* "-"??_);_(@_)</c:formatCode>
                <c:ptCount val="12"/>
                <c:pt idx="0">
                  <c:v>23317</c:v>
                </c:pt>
                <c:pt idx="1">
                  <c:v>17138</c:v>
                </c:pt>
                <c:pt idx="2">
                  <c:v>30876</c:v>
                </c:pt>
                <c:pt idx="3">
                  <c:v>53134</c:v>
                </c:pt>
                <c:pt idx="4">
                  <c:v>175277</c:v>
                </c:pt>
                <c:pt idx="5">
                  <c:v>587237</c:v>
                </c:pt>
                <c:pt idx="6">
                  <c:v>796868</c:v>
                </c:pt>
                <c:pt idx="7">
                  <c:v>670628</c:v>
                </c:pt>
                <c:pt idx="8">
                  <c:v>710661</c:v>
                </c:pt>
                <c:pt idx="9">
                  <c:v>155834</c:v>
                </c:pt>
              </c:numCache>
            </c:numRef>
          </c:val>
          <c:extLst>
            <c:ext xmlns:c16="http://schemas.microsoft.com/office/drawing/2014/chart" uri="{C3380CC4-5D6E-409C-BE32-E72D297353CC}">
              <c16:uniqueId val="{00000002-42FB-4FBF-9A82-C5BF5738007D}"/>
            </c:ext>
          </c:extLst>
        </c:ser>
        <c:dLbls>
          <c:showLegendKey val="0"/>
          <c:showVal val="0"/>
          <c:showCatName val="0"/>
          <c:showSerName val="0"/>
          <c:showPercent val="0"/>
          <c:showBubbleSize val="0"/>
        </c:dLbls>
        <c:gapWidth val="150"/>
        <c:axId val="1134696271"/>
        <c:axId val="1469780911"/>
      </c:barChart>
      <c:catAx>
        <c:axId val="1134696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69780911"/>
        <c:crosses val="autoZero"/>
        <c:auto val="1"/>
        <c:lblAlgn val="ctr"/>
        <c:lblOffset val="100"/>
        <c:noMultiLvlLbl val="0"/>
      </c:catAx>
      <c:valAx>
        <c:axId val="1469780911"/>
        <c:scaling>
          <c:orientation val="minMax"/>
          <c:max val="12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baseline="0"/>
                  <a:t>Recreation Visits by Month</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34696271"/>
        <c:crosses val="autoZero"/>
        <c:crossBetween val="between"/>
        <c:majorUnit val="200000"/>
        <c:dispUnits>
          <c:builtInUnit val="thousand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'survey default report'!$C$501</c:f>
              <c:strCache>
                <c:ptCount val="1"/>
                <c:pt idx="0">
                  <c:v>No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'survey default report'!$B$502:$B$505</c:f>
              <c:strCache>
                <c:ptCount val="4"/>
                <c:pt idx="0">
                  <c:v>Reduced the number of days in which  we are open</c:v>
                </c:pt>
                <c:pt idx="1">
                  <c:v>We have reduced our daily operating hours</c:v>
                </c:pt>
                <c:pt idx="2">
                  <c:v>We have closed for extended periods of time</c:v>
                </c:pt>
                <c:pt idx="3">
                  <c:v>We have reduced the products/services offered</c:v>
                </c:pt>
              </c:strCache>
            </c:strRef>
          </c:cat>
          <c:val>
            <c:numRef>
              <c:f>'survey default report'!$C$502:$C$505</c:f>
              <c:numCache>
                <c:formatCode>0%</c:formatCode>
                <c:ptCount val="4"/>
                <c:pt idx="0">
                  <c:v>0.66279999999999994</c:v>
                </c:pt>
                <c:pt idx="1">
                  <c:v>0.60340000000000005</c:v>
                </c:pt>
                <c:pt idx="2">
                  <c:v>0.80459999999999998</c:v>
                </c:pt>
                <c:pt idx="3">
                  <c:v>0.46860000000000002</c:v>
                </c:pt>
              </c:numCache>
            </c:numRef>
          </c:val>
          <c:extLst>
            <c:ext xmlns:c16="http://schemas.microsoft.com/office/drawing/2014/chart" uri="{C3380CC4-5D6E-409C-BE32-E72D297353CC}">
              <c16:uniqueId val="{00000000-11C6-4208-A837-B40D481F9B45}"/>
            </c:ext>
          </c:extLst>
        </c:ser>
        <c:ser>
          <c:idx val="1"/>
          <c:order val="1"/>
          <c:tx>
            <c:strRef>
              <c:f>'survey default report'!$D$501</c:f>
              <c:strCache>
                <c:ptCount val="1"/>
              </c:strCache>
            </c:strRef>
          </c:tx>
          <c:spPr>
            <a:solidFill>
              <a:schemeClr val="accent2"/>
            </a:solidFill>
            <a:ln>
              <a:noFill/>
            </a:ln>
            <a:effectLst/>
          </c:spPr>
          <c:invertIfNegative val="0"/>
          <c:cat>
            <c:strRef>
              <c:f>'survey default report'!$B$502:$B$505</c:f>
              <c:strCache>
                <c:ptCount val="4"/>
                <c:pt idx="0">
                  <c:v>Reduced the number of days in which  we are open</c:v>
                </c:pt>
                <c:pt idx="1">
                  <c:v>We have reduced our daily operating hours</c:v>
                </c:pt>
                <c:pt idx="2">
                  <c:v>We have closed for extended periods of time</c:v>
                </c:pt>
                <c:pt idx="3">
                  <c:v>We have reduced the products/services offered</c:v>
                </c:pt>
              </c:strCache>
            </c:strRef>
          </c:cat>
          <c:val>
            <c:numRef>
              <c:f>'survey default report'!$D$502:$D$505</c:f>
            </c:numRef>
          </c:val>
          <c:extLst>
            <c:ext xmlns:c16="http://schemas.microsoft.com/office/drawing/2014/chart" uri="{C3380CC4-5D6E-409C-BE32-E72D297353CC}">
              <c16:uniqueId val="{00000001-11C6-4208-A837-B40D481F9B45}"/>
            </c:ext>
          </c:extLst>
        </c:ser>
        <c:ser>
          <c:idx val="2"/>
          <c:order val="2"/>
          <c:tx>
            <c:strRef>
              <c:f>'survey default report'!$E$501</c:f>
              <c:strCache>
                <c:ptCount val="1"/>
                <c:pt idx="0">
                  <c:v>Infrequently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'survey default report'!$B$502:$B$505</c:f>
              <c:strCache>
                <c:ptCount val="4"/>
                <c:pt idx="0">
                  <c:v>Reduced the number of days in which  we are open</c:v>
                </c:pt>
                <c:pt idx="1">
                  <c:v>We have reduced our daily operating hours</c:v>
                </c:pt>
                <c:pt idx="2">
                  <c:v>We have closed for extended periods of time</c:v>
                </c:pt>
                <c:pt idx="3">
                  <c:v>We have reduced the products/services offered</c:v>
                </c:pt>
              </c:strCache>
            </c:strRef>
          </c:cat>
          <c:val>
            <c:numRef>
              <c:f>'survey default report'!$E$502:$E$505</c:f>
              <c:numCache>
                <c:formatCode>0%</c:formatCode>
                <c:ptCount val="4"/>
                <c:pt idx="0">
                  <c:v>0.1628</c:v>
                </c:pt>
                <c:pt idx="1">
                  <c:v>0.1149</c:v>
                </c:pt>
                <c:pt idx="2">
                  <c:v>0.1207</c:v>
                </c:pt>
                <c:pt idx="3">
                  <c:v>0.17710000000000001</c:v>
                </c:pt>
              </c:numCache>
            </c:numRef>
          </c:val>
          <c:extLst>
            <c:ext xmlns:c16="http://schemas.microsoft.com/office/drawing/2014/chart" uri="{C3380CC4-5D6E-409C-BE32-E72D297353CC}">
              <c16:uniqueId val="{00000002-11C6-4208-A837-B40D481F9B45}"/>
            </c:ext>
          </c:extLst>
        </c:ser>
        <c:ser>
          <c:idx val="3"/>
          <c:order val="3"/>
          <c:tx>
            <c:strRef>
              <c:f>'survey default report'!$F$501</c:f>
              <c:strCache>
                <c:ptCount val="1"/>
              </c:strCache>
            </c:strRef>
          </c:tx>
          <c:spPr>
            <a:solidFill>
              <a:schemeClr val="accent4"/>
            </a:solidFill>
            <a:ln>
              <a:noFill/>
            </a:ln>
            <a:effectLst/>
          </c:spPr>
          <c:invertIfNegative val="0"/>
          <c:cat>
            <c:strRef>
              <c:f>'survey default report'!$B$502:$B$505</c:f>
              <c:strCache>
                <c:ptCount val="4"/>
                <c:pt idx="0">
                  <c:v>Reduced the number of days in which  we are open</c:v>
                </c:pt>
                <c:pt idx="1">
                  <c:v>We have reduced our daily operating hours</c:v>
                </c:pt>
                <c:pt idx="2">
                  <c:v>We have closed for extended periods of time</c:v>
                </c:pt>
                <c:pt idx="3">
                  <c:v>We have reduced the products/services offered</c:v>
                </c:pt>
              </c:strCache>
            </c:strRef>
          </c:cat>
          <c:val>
            <c:numRef>
              <c:f>'survey default report'!$F$502:$F$505</c:f>
            </c:numRef>
          </c:val>
          <c:extLst>
            <c:ext xmlns:c16="http://schemas.microsoft.com/office/drawing/2014/chart" uri="{C3380CC4-5D6E-409C-BE32-E72D297353CC}">
              <c16:uniqueId val="{00000003-11C6-4208-A837-B40D481F9B45}"/>
            </c:ext>
          </c:extLst>
        </c:ser>
        <c:ser>
          <c:idx val="4"/>
          <c:order val="4"/>
          <c:tx>
            <c:strRef>
              <c:f>'survey default report'!$G$501</c:f>
              <c:strCache>
                <c:ptCount val="1"/>
                <c:pt idx="0">
                  <c:v>Frequently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'survey default report'!$B$502:$B$505</c:f>
              <c:strCache>
                <c:ptCount val="4"/>
                <c:pt idx="0">
                  <c:v>Reduced the number of days in which  we are open</c:v>
                </c:pt>
                <c:pt idx="1">
                  <c:v>We have reduced our daily operating hours</c:v>
                </c:pt>
                <c:pt idx="2">
                  <c:v>We have closed for extended periods of time</c:v>
                </c:pt>
                <c:pt idx="3">
                  <c:v>We have reduced the products/services offered</c:v>
                </c:pt>
              </c:strCache>
            </c:strRef>
          </c:cat>
          <c:val>
            <c:numRef>
              <c:f>'survey default report'!$G$502:$G$505</c:f>
              <c:numCache>
                <c:formatCode>0%</c:formatCode>
                <c:ptCount val="4"/>
                <c:pt idx="0">
                  <c:v>8.72E-2</c:v>
                </c:pt>
                <c:pt idx="1">
                  <c:v>0.14369999999999999</c:v>
                </c:pt>
                <c:pt idx="2">
                  <c:v>4.5999999999999999E-2</c:v>
                </c:pt>
                <c:pt idx="3">
                  <c:v>0.14860000000000001</c:v>
                </c:pt>
              </c:numCache>
            </c:numRef>
          </c:val>
          <c:extLst>
            <c:ext xmlns:c16="http://schemas.microsoft.com/office/drawing/2014/chart" uri="{C3380CC4-5D6E-409C-BE32-E72D297353CC}">
              <c16:uniqueId val="{00000004-11C6-4208-A837-B40D481F9B45}"/>
            </c:ext>
          </c:extLst>
        </c:ser>
        <c:ser>
          <c:idx val="5"/>
          <c:order val="5"/>
          <c:tx>
            <c:strRef>
              <c:f>'survey default report'!$H$501</c:f>
              <c:strCache>
                <c:ptCount val="1"/>
              </c:strCache>
            </c:strRef>
          </c:tx>
          <c:spPr>
            <a:solidFill>
              <a:schemeClr val="accent6"/>
            </a:solidFill>
            <a:ln>
              <a:noFill/>
            </a:ln>
            <a:effectLst/>
          </c:spPr>
          <c:invertIfNegative val="0"/>
          <c:cat>
            <c:strRef>
              <c:f>'survey default report'!$B$502:$B$505</c:f>
              <c:strCache>
                <c:ptCount val="4"/>
                <c:pt idx="0">
                  <c:v>Reduced the number of days in which  we are open</c:v>
                </c:pt>
                <c:pt idx="1">
                  <c:v>We have reduced our daily operating hours</c:v>
                </c:pt>
                <c:pt idx="2">
                  <c:v>We have closed for extended periods of time</c:v>
                </c:pt>
                <c:pt idx="3">
                  <c:v>We have reduced the products/services offered</c:v>
                </c:pt>
              </c:strCache>
            </c:strRef>
          </c:cat>
          <c:val>
            <c:numRef>
              <c:f>'survey default report'!$H$502:$H$505</c:f>
            </c:numRef>
          </c:val>
          <c:extLst>
            <c:ext xmlns:c16="http://schemas.microsoft.com/office/drawing/2014/chart" uri="{C3380CC4-5D6E-409C-BE32-E72D297353CC}">
              <c16:uniqueId val="{00000005-11C6-4208-A837-B40D481F9B45}"/>
            </c:ext>
          </c:extLst>
        </c:ser>
        <c:ser>
          <c:idx val="6"/>
          <c:order val="6"/>
          <c:tx>
            <c:strRef>
              <c:f>'survey default report'!$I$501</c:f>
              <c:strCache>
                <c:ptCount val="1"/>
                <c:pt idx="0">
                  <c:v>Consistently</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'survey default report'!$B$502:$B$505</c:f>
              <c:strCache>
                <c:ptCount val="4"/>
                <c:pt idx="0">
                  <c:v>Reduced the number of days in which  we are open</c:v>
                </c:pt>
                <c:pt idx="1">
                  <c:v>We have reduced our daily operating hours</c:v>
                </c:pt>
                <c:pt idx="2">
                  <c:v>We have closed for extended periods of time</c:v>
                </c:pt>
                <c:pt idx="3">
                  <c:v>We have reduced the products/services offered</c:v>
                </c:pt>
              </c:strCache>
            </c:strRef>
          </c:cat>
          <c:val>
            <c:numRef>
              <c:f>'survey default report'!$I$502:$I$505</c:f>
              <c:numCache>
                <c:formatCode>0%</c:formatCode>
                <c:ptCount val="4"/>
                <c:pt idx="0">
                  <c:v>8.72E-2</c:v>
                </c:pt>
                <c:pt idx="1">
                  <c:v>0.13789999999999999</c:v>
                </c:pt>
                <c:pt idx="2">
                  <c:v>2.87E-2</c:v>
                </c:pt>
                <c:pt idx="3">
                  <c:v>0.20569999999999999</c:v>
                </c:pt>
              </c:numCache>
            </c:numRef>
          </c:val>
          <c:extLst>
            <c:ext xmlns:c16="http://schemas.microsoft.com/office/drawing/2014/chart" uri="{C3380CC4-5D6E-409C-BE32-E72D297353CC}">
              <c16:uniqueId val="{00000006-11C6-4208-A837-B40D481F9B45}"/>
            </c:ext>
          </c:extLst>
        </c:ser>
        <c:dLbls>
          <c:showLegendKey val="0"/>
          <c:showVal val="0"/>
          <c:showCatName val="0"/>
          <c:showSerName val="0"/>
          <c:showPercent val="0"/>
          <c:showBubbleSize val="0"/>
        </c:dLbls>
        <c:gapWidth val="219"/>
        <c:overlap val="-27"/>
        <c:axId val="535984511"/>
        <c:axId val="923541007"/>
      </c:barChart>
      <c:catAx>
        <c:axId val="535984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23541007"/>
        <c:crosses val="autoZero"/>
        <c:auto val="1"/>
        <c:lblAlgn val="ctr"/>
        <c:lblOffset val="100"/>
        <c:noMultiLvlLbl val="0"/>
      </c:catAx>
      <c:valAx>
        <c:axId val="923541007"/>
        <c:scaling>
          <c:orientation val="minMax"/>
        </c:scaling>
        <c:delete val="1"/>
        <c:axPos val="l"/>
        <c:numFmt formatCode="0%" sourceLinked="1"/>
        <c:majorTickMark val="none"/>
        <c:minorTickMark val="none"/>
        <c:tickLblPos val="nextTo"/>
        <c:crossAx val="5359845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'survey default report'!$B$534:$B$542</c:f>
              <c:strCache>
                <c:ptCount val="9"/>
                <c:pt idx="0">
                  <c:v>Increased wages for the position</c:v>
                </c:pt>
                <c:pt idx="1">
                  <c:v>Flexible hours</c:v>
                </c:pt>
                <c:pt idx="2">
                  <c:v>Training opportunities</c:v>
                </c:pt>
                <c:pt idx="3">
                  <c:v>Retention bonus</c:v>
                </c:pt>
                <c:pt idx="4">
                  <c:v>Paid time off</c:v>
                </c:pt>
                <c:pt idx="5">
                  <c:v>Job share opportunities</c:v>
                </c:pt>
                <c:pt idx="6">
                  <c:v>Remote work options</c:v>
                </c:pt>
                <c:pt idx="7">
                  <c:v>Signing bonus</c:v>
                </c:pt>
                <c:pt idx="8">
                  <c:v>Childcare benefits</c:v>
                </c:pt>
              </c:strCache>
            </c:strRef>
          </c:cat>
          <c:val>
            <c:numRef>
              <c:f>'survey default report'!$C$534:$C$542</c:f>
              <c:numCache>
                <c:formatCode>0.00%</c:formatCode>
                <c:ptCount val="9"/>
                <c:pt idx="0">
                  <c:v>0.8</c:v>
                </c:pt>
                <c:pt idx="1">
                  <c:v>0.73250000000000004</c:v>
                </c:pt>
                <c:pt idx="2">
                  <c:v>0.56669999999999998</c:v>
                </c:pt>
                <c:pt idx="3">
                  <c:v>0.37759999999999999</c:v>
                </c:pt>
                <c:pt idx="4">
                  <c:v>0.32650000000000001</c:v>
                </c:pt>
                <c:pt idx="5">
                  <c:v>0.30559999999999998</c:v>
                </c:pt>
                <c:pt idx="6">
                  <c:v>0.2162</c:v>
                </c:pt>
                <c:pt idx="7">
                  <c:v>0.16900000000000001</c:v>
                </c:pt>
                <c:pt idx="8">
                  <c:v>4.3799999999999999E-2</c:v>
                </c:pt>
              </c:numCache>
            </c:numRef>
          </c:val>
          <c:extLst>
            <c:ext xmlns:c16="http://schemas.microsoft.com/office/drawing/2014/chart" uri="{C3380CC4-5D6E-409C-BE32-E72D297353CC}">
              <c16:uniqueId val="{00000000-0C8B-4257-844A-C21EE6DEE8DE}"/>
            </c:ext>
          </c:extLst>
        </c:ser>
        <c:dLbls>
          <c:showLegendKey val="0"/>
          <c:showVal val="0"/>
          <c:showCatName val="0"/>
          <c:showSerName val="0"/>
          <c:showPercent val="0"/>
          <c:showBubbleSize val="0"/>
        </c:dLbls>
        <c:gapWidth val="65"/>
        <c:axId val="884734463"/>
        <c:axId val="923591567"/>
      </c:barChart>
      <c:catAx>
        <c:axId val="8847344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23591567"/>
        <c:crosses val="autoZero"/>
        <c:auto val="1"/>
        <c:lblAlgn val="ctr"/>
        <c:lblOffset val="100"/>
        <c:noMultiLvlLbl val="0"/>
      </c:catAx>
      <c:valAx>
        <c:axId val="923591567"/>
        <c:scaling>
          <c:orientation val="minMax"/>
        </c:scaling>
        <c:delete val="1"/>
        <c:axPos val="b"/>
        <c:numFmt formatCode="0.00%" sourceLinked="1"/>
        <c:majorTickMark val="none"/>
        <c:minorTickMark val="none"/>
        <c:tickLblPos val="nextTo"/>
        <c:crossAx val="88473446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'survey default report'!$B$572:$B$585</c:f>
              <c:strCache>
                <c:ptCount val="13"/>
                <c:pt idx="0">
                  <c:v>Overly stressful work environment</c:v>
                </c:pt>
                <c:pt idx="1">
                  <c:v>Unemployment benefits are too generous</c:v>
                </c:pt>
                <c:pt idx="2">
                  <c:v>Overworked - too many hours</c:v>
                </c:pt>
                <c:pt idx="3">
                  <c:v>Wages or earnings too low</c:v>
                </c:pt>
                <c:pt idx="4">
                  <c:v>Poor treatment by customers</c:v>
                </c:pt>
                <c:pt idx="5">
                  <c:v>Feeling unsafe due to COVID</c:v>
                </c:pt>
                <c:pt idx="6">
                  <c:v>Hired elsewhere for better pay</c:v>
                </c:pt>
                <c:pt idx="7">
                  <c:v>Work feels thankless</c:v>
                </c:pt>
                <c:pt idx="8">
                  <c:v>Lack of flexibility</c:v>
                </c:pt>
                <c:pt idx="9">
                  <c:v>Lack of stability</c:v>
                </c:pt>
                <c:pt idx="10">
                  <c:v>Lack of childcare</c:v>
                </c:pt>
                <c:pt idx="11">
                  <c:v>Lack of childcare/family care benefits</c:v>
                </c:pt>
                <c:pt idx="12">
                  <c:v>Chose early retirement</c:v>
                </c:pt>
              </c:strCache>
            </c:strRef>
          </c:cat>
          <c:val>
            <c:numRef>
              <c:f>'survey default report'!$C$572:$C$585</c:f>
            </c:numRef>
          </c:val>
          <c:extLst>
            <c:ext xmlns:c16="http://schemas.microsoft.com/office/drawing/2014/chart" uri="{C3380CC4-5D6E-409C-BE32-E72D297353CC}">
              <c16:uniqueId val="{00000000-A97E-4C68-9A90-18473A9A9FD8}"/>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'survey default report'!$B$572:$B$585</c:f>
              <c:strCache>
                <c:ptCount val="13"/>
                <c:pt idx="0">
                  <c:v>Overly stressful work environment</c:v>
                </c:pt>
                <c:pt idx="1">
                  <c:v>Unemployment benefits are too generous</c:v>
                </c:pt>
                <c:pt idx="2">
                  <c:v>Overworked - too many hours</c:v>
                </c:pt>
                <c:pt idx="3">
                  <c:v>Wages or earnings too low</c:v>
                </c:pt>
                <c:pt idx="4">
                  <c:v>Poor treatment by customers</c:v>
                </c:pt>
                <c:pt idx="5">
                  <c:v>Feeling unsafe due to COVID</c:v>
                </c:pt>
                <c:pt idx="6">
                  <c:v>Hired elsewhere for better pay</c:v>
                </c:pt>
                <c:pt idx="7">
                  <c:v>Work feels thankless</c:v>
                </c:pt>
                <c:pt idx="8">
                  <c:v>Lack of flexibility</c:v>
                </c:pt>
                <c:pt idx="9">
                  <c:v>Lack of stability</c:v>
                </c:pt>
                <c:pt idx="10">
                  <c:v>Lack of childcare</c:v>
                </c:pt>
                <c:pt idx="11">
                  <c:v>Lack of childcare/family care benefits</c:v>
                </c:pt>
                <c:pt idx="12">
                  <c:v>Chose early retirement</c:v>
                </c:pt>
              </c:strCache>
            </c:strRef>
          </c:cat>
          <c:val>
            <c:numRef>
              <c:f>'survey default report'!$D$572:$D$585</c:f>
            </c:numRef>
          </c:val>
          <c:extLst>
            <c:ext xmlns:c16="http://schemas.microsoft.com/office/drawing/2014/chart" uri="{C3380CC4-5D6E-409C-BE32-E72D297353CC}">
              <c16:uniqueId val="{00000001-A97E-4C68-9A90-18473A9A9FD8}"/>
            </c:ext>
          </c:extLst>
        </c:ser>
        <c:ser>
          <c:idx val="2"/>
          <c:order val="2"/>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'survey default report'!$B$572:$B$585</c:f>
              <c:strCache>
                <c:ptCount val="13"/>
                <c:pt idx="0">
                  <c:v>Overly stressful work environment</c:v>
                </c:pt>
                <c:pt idx="1">
                  <c:v>Unemployment benefits are too generous</c:v>
                </c:pt>
                <c:pt idx="2">
                  <c:v>Overworked - too many hours</c:v>
                </c:pt>
                <c:pt idx="3">
                  <c:v>Wages or earnings too low</c:v>
                </c:pt>
                <c:pt idx="4">
                  <c:v>Poor treatment by customers</c:v>
                </c:pt>
                <c:pt idx="5">
                  <c:v>Feeling unsafe due to COVID</c:v>
                </c:pt>
                <c:pt idx="6">
                  <c:v>Hired elsewhere for better pay</c:v>
                </c:pt>
                <c:pt idx="7">
                  <c:v>Work feels thankless</c:v>
                </c:pt>
                <c:pt idx="8">
                  <c:v>Lack of flexibility</c:v>
                </c:pt>
                <c:pt idx="9">
                  <c:v>Lack of stability</c:v>
                </c:pt>
                <c:pt idx="10">
                  <c:v>Lack of childcare</c:v>
                </c:pt>
                <c:pt idx="11">
                  <c:v>Lack of childcare/family care benefits</c:v>
                </c:pt>
                <c:pt idx="12">
                  <c:v>Chose early retirement</c:v>
                </c:pt>
              </c:strCache>
            </c:strRef>
          </c:cat>
          <c:val>
            <c:numRef>
              <c:f>'survey default report'!$E$572:$E$585</c:f>
              <c:numCache>
                <c:formatCode>General</c:formatCode>
                <c:ptCount val="13"/>
                <c:pt idx="0">
                  <c:v>2.4900000000000002</c:v>
                </c:pt>
                <c:pt idx="1">
                  <c:v>2.46</c:v>
                </c:pt>
                <c:pt idx="2">
                  <c:v>2.44</c:v>
                </c:pt>
                <c:pt idx="3">
                  <c:v>2.34</c:v>
                </c:pt>
                <c:pt idx="4">
                  <c:v>2.2599999999999998</c:v>
                </c:pt>
                <c:pt idx="5">
                  <c:v>2.21</c:v>
                </c:pt>
                <c:pt idx="6">
                  <c:v>2.19</c:v>
                </c:pt>
                <c:pt idx="7">
                  <c:v>2.0699999999999998</c:v>
                </c:pt>
                <c:pt idx="8">
                  <c:v>1.96</c:v>
                </c:pt>
                <c:pt idx="9">
                  <c:v>1.92</c:v>
                </c:pt>
                <c:pt idx="10">
                  <c:v>1.92</c:v>
                </c:pt>
                <c:pt idx="11">
                  <c:v>1.85</c:v>
                </c:pt>
                <c:pt idx="12">
                  <c:v>1.48</c:v>
                </c:pt>
              </c:numCache>
            </c:numRef>
          </c:val>
          <c:extLst>
            <c:ext xmlns:c16="http://schemas.microsoft.com/office/drawing/2014/chart" uri="{C3380CC4-5D6E-409C-BE32-E72D297353CC}">
              <c16:uniqueId val="{00000002-A97E-4C68-9A90-18473A9A9FD8}"/>
            </c:ext>
          </c:extLst>
        </c:ser>
        <c:dLbls>
          <c:dLblPos val="outEnd"/>
          <c:showLegendKey val="0"/>
          <c:showVal val="1"/>
          <c:showCatName val="0"/>
          <c:showSerName val="0"/>
          <c:showPercent val="0"/>
          <c:showBubbleSize val="0"/>
        </c:dLbls>
        <c:gapWidth val="63"/>
        <c:axId val="1235171135"/>
        <c:axId val="1235173215"/>
      </c:barChart>
      <c:catAx>
        <c:axId val="12351711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35173215"/>
        <c:crosses val="autoZero"/>
        <c:auto val="1"/>
        <c:lblAlgn val="ctr"/>
        <c:lblOffset val="100"/>
        <c:noMultiLvlLbl val="0"/>
      </c:catAx>
      <c:valAx>
        <c:axId val="123517321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23517113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'survey default report'!$C$662</c:f>
              <c:strCache>
                <c:ptCount val="1"/>
                <c:pt idx="0">
                  <c:v>Minimum</c:v>
                </c:pt>
              </c:strCache>
            </c:strRef>
          </c:tx>
          <c:spPr>
            <a:solidFill>
              <a:schemeClr val="accent1"/>
            </a:solidFill>
            <a:ln>
              <a:noFill/>
            </a:ln>
            <a:effectLst/>
          </c:spPr>
          <c:invertIfNegative val="0"/>
          <c:cat>
            <c:strRef>
              <c:f>'survey default report'!$B$663:$B$674</c:f>
              <c:strCache>
                <c:ptCount val="12"/>
                <c:pt idx="0">
                  <c:v>Availability of H1B Visas</c:v>
                </c:pt>
                <c:pt idx="1">
                  <c:v>Visitor volume restrictions at National Parks</c:v>
                </c:pt>
                <c:pt idx="2">
                  <c:v>Emotional health of staff</c:v>
                </c:pt>
                <c:pt idx="3">
                  <c:v>Housing availability for staff</c:v>
                </c:pt>
                <c:pt idx="4">
                  <c:v>Surges of new COVID infections</c:v>
                </c:pt>
                <c:pt idx="5">
                  <c:v>Availability of sufficient seasonal staff</c:v>
                </c:pt>
                <c:pt idx="6">
                  <c:v>Reduction in out of state customers</c:v>
                </c:pt>
                <c:pt idx="7">
                  <c:v>Wildland Fire and smoke</c:v>
                </c:pt>
                <c:pt idx="8">
                  <c:v>Housing affordability for staff</c:v>
                </c:pt>
                <c:pt idx="9">
                  <c:v>Supply chain disruptions</c:v>
                </c:pt>
                <c:pt idx="10">
                  <c:v>Economic recession</c:v>
                </c:pt>
                <c:pt idx="11">
                  <c:v>Inflation</c:v>
                </c:pt>
              </c:strCache>
            </c:strRef>
          </c:cat>
          <c:val>
            <c:numRef>
              <c:f>'survey default report'!$C$663:$C$674</c:f>
            </c:numRef>
          </c:val>
          <c:extLst>
            <c:ext xmlns:c16="http://schemas.microsoft.com/office/drawing/2014/chart" uri="{C3380CC4-5D6E-409C-BE32-E72D297353CC}">
              <c16:uniqueId val="{00000000-21E5-47BD-B91F-6F5A006D508A}"/>
            </c:ext>
          </c:extLst>
        </c:ser>
        <c:ser>
          <c:idx val="1"/>
          <c:order val="1"/>
          <c:tx>
            <c:strRef>
              <c:f>'survey default report'!$D$662</c:f>
              <c:strCache>
                <c:ptCount val="1"/>
                <c:pt idx="0">
                  <c:v>Maximum</c:v>
                </c:pt>
              </c:strCache>
            </c:strRef>
          </c:tx>
          <c:spPr>
            <a:solidFill>
              <a:schemeClr val="accent2"/>
            </a:solidFill>
            <a:ln>
              <a:noFill/>
            </a:ln>
            <a:effectLst/>
          </c:spPr>
          <c:invertIfNegative val="0"/>
          <c:cat>
            <c:strRef>
              <c:f>'survey default report'!$B$663:$B$674</c:f>
              <c:strCache>
                <c:ptCount val="12"/>
                <c:pt idx="0">
                  <c:v>Availability of H1B Visas</c:v>
                </c:pt>
                <c:pt idx="1">
                  <c:v>Visitor volume restrictions at National Parks</c:v>
                </c:pt>
                <c:pt idx="2">
                  <c:v>Emotional health of staff</c:v>
                </c:pt>
                <c:pt idx="3">
                  <c:v>Housing availability for staff</c:v>
                </c:pt>
                <c:pt idx="4">
                  <c:v>Surges of new COVID infections</c:v>
                </c:pt>
                <c:pt idx="5">
                  <c:v>Availability of sufficient seasonal staff</c:v>
                </c:pt>
                <c:pt idx="6">
                  <c:v>Reduction in out of state customers</c:v>
                </c:pt>
                <c:pt idx="7">
                  <c:v>Wildland Fire and smoke</c:v>
                </c:pt>
                <c:pt idx="8">
                  <c:v>Housing affordability for staff</c:v>
                </c:pt>
                <c:pt idx="9">
                  <c:v>Supply chain disruptions</c:v>
                </c:pt>
                <c:pt idx="10">
                  <c:v>Economic recession</c:v>
                </c:pt>
                <c:pt idx="11">
                  <c:v>Inflation</c:v>
                </c:pt>
              </c:strCache>
            </c:strRef>
          </c:cat>
          <c:val>
            <c:numRef>
              <c:f>'survey default report'!$D$663:$D$674</c:f>
            </c:numRef>
          </c:val>
          <c:extLst>
            <c:ext xmlns:c16="http://schemas.microsoft.com/office/drawing/2014/chart" uri="{C3380CC4-5D6E-409C-BE32-E72D297353CC}">
              <c16:uniqueId val="{00000001-21E5-47BD-B91F-6F5A006D508A}"/>
            </c:ext>
          </c:extLst>
        </c:ser>
        <c:ser>
          <c:idx val="2"/>
          <c:order val="2"/>
          <c:tx>
            <c:strRef>
              <c:f>'survey default report'!$E$662</c:f>
              <c:strCache>
                <c:ptCount val="1"/>
                <c:pt idx="0">
                  <c:v>Mean</c:v>
                </c:pt>
              </c:strCache>
            </c:strRef>
          </c:tx>
          <c:spPr>
            <a:solidFill>
              <a:schemeClr val="accent3"/>
            </a:solidFill>
            <a:ln>
              <a:noFill/>
            </a:ln>
            <a:effectLst/>
          </c:spPr>
          <c:invertIfNegative val="0"/>
          <c:cat>
            <c:strRef>
              <c:f>'survey default report'!$B$663:$B$674</c:f>
              <c:strCache>
                <c:ptCount val="12"/>
                <c:pt idx="0">
                  <c:v>Availability of H1B Visas</c:v>
                </c:pt>
                <c:pt idx="1">
                  <c:v>Visitor volume restrictions at National Parks</c:v>
                </c:pt>
                <c:pt idx="2">
                  <c:v>Emotional health of staff</c:v>
                </c:pt>
                <c:pt idx="3">
                  <c:v>Housing availability for staff</c:v>
                </c:pt>
                <c:pt idx="4">
                  <c:v>Surges of new COVID infections</c:v>
                </c:pt>
                <c:pt idx="5">
                  <c:v>Availability of sufficient seasonal staff</c:v>
                </c:pt>
                <c:pt idx="6">
                  <c:v>Reduction in out of state customers</c:v>
                </c:pt>
                <c:pt idx="7">
                  <c:v>Wildland Fire and smoke</c:v>
                </c:pt>
                <c:pt idx="8">
                  <c:v>Housing affordability for staff</c:v>
                </c:pt>
                <c:pt idx="9">
                  <c:v>Supply chain disruptions</c:v>
                </c:pt>
                <c:pt idx="10">
                  <c:v>Economic recession</c:v>
                </c:pt>
                <c:pt idx="11">
                  <c:v>Inflation</c:v>
                </c:pt>
              </c:strCache>
            </c:strRef>
          </c:cat>
          <c:val>
            <c:numRef>
              <c:f>'survey default report'!$E$663:$E$674</c:f>
            </c:numRef>
          </c:val>
          <c:extLst>
            <c:ext xmlns:c16="http://schemas.microsoft.com/office/drawing/2014/chart" uri="{C3380CC4-5D6E-409C-BE32-E72D297353CC}">
              <c16:uniqueId val="{00000002-21E5-47BD-B91F-6F5A006D508A}"/>
            </c:ext>
          </c:extLst>
        </c:ser>
        <c:ser>
          <c:idx val="3"/>
          <c:order val="3"/>
          <c:tx>
            <c:strRef>
              <c:f>'survey default report'!$F$662</c:f>
              <c:strCache>
                <c:ptCount val="1"/>
                <c:pt idx="0">
                  <c:v>Std Deviation</c:v>
                </c:pt>
              </c:strCache>
            </c:strRef>
          </c:tx>
          <c:spPr>
            <a:solidFill>
              <a:schemeClr val="accent4"/>
            </a:solidFill>
            <a:ln>
              <a:noFill/>
            </a:ln>
            <a:effectLst/>
          </c:spPr>
          <c:invertIfNegative val="0"/>
          <c:cat>
            <c:strRef>
              <c:f>'survey default report'!$B$663:$B$674</c:f>
              <c:strCache>
                <c:ptCount val="12"/>
                <c:pt idx="0">
                  <c:v>Availability of H1B Visas</c:v>
                </c:pt>
                <c:pt idx="1">
                  <c:v>Visitor volume restrictions at National Parks</c:v>
                </c:pt>
                <c:pt idx="2">
                  <c:v>Emotional health of staff</c:v>
                </c:pt>
                <c:pt idx="3">
                  <c:v>Housing availability for staff</c:v>
                </c:pt>
                <c:pt idx="4">
                  <c:v>Surges of new COVID infections</c:v>
                </c:pt>
                <c:pt idx="5">
                  <c:v>Availability of sufficient seasonal staff</c:v>
                </c:pt>
                <c:pt idx="6">
                  <c:v>Reduction in out of state customers</c:v>
                </c:pt>
                <c:pt idx="7">
                  <c:v>Wildland Fire and smoke</c:v>
                </c:pt>
                <c:pt idx="8">
                  <c:v>Housing affordability for staff</c:v>
                </c:pt>
                <c:pt idx="9">
                  <c:v>Supply chain disruptions</c:v>
                </c:pt>
                <c:pt idx="10">
                  <c:v>Economic recession</c:v>
                </c:pt>
                <c:pt idx="11">
                  <c:v>Inflation</c:v>
                </c:pt>
              </c:strCache>
            </c:strRef>
          </c:cat>
          <c:val>
            <c:numRef>
              <c:f>'survey default report'!$F$663:$F$674</c:f>
            </c:numRef>
          </c:val>
          <c:extLst>
            <c:ext xmlns:c16="http://schemas.microsoft.com/office/drawing/2014/chart" uri="{C3380CC4-5D6E-409C-BE32-E72D297353CC}">
              <c16:uniqueId val="{00000003-21E5-47BD-B91F-6F5A006D508A}"/>
            </c:ext>
          </c:extLst>
        </c:ser>
        <c:ser>
          <c:idx val="4"/>
          <c:order val="4"/>
          <c:tx>
            <c:strRef>
              <c:f>'survey default report'!$G$662</c:f>
              <c:strCache>
                <c:ptCount val="1"/>
                <c:pt idx="0">
                  <c:v>Variance</c:v>
                </c:pt>
              </c:strCache>
            </c:strRef>
          </c:tx>
          <c:spPr>
            <a:solidFill>
              <a:schemeClr val="accent5"/>
            </a:solidFill>
            <a:ln>
              <a:noFill/>
            </a:ln>
            <a:effectLst/>
          </c:spPr>
          <c:invertIfNegative val="0"/>
          <c:cat>
            <c:strRef>
              <c:f>'survey default report'!$B$663:$B$674</c:f>
              <c:strCache>
                <c:ptCount val="12"/>
                <c:pt idx="0">
                  <c:v>Availability of H1B Visas</c:v>
                </c:pt>
                <c:pt idx="1">
                  <c:v>Visitor volume restrictions at National Parks</c:v>
                </c:pt>
                <c:pt idx="2">
                  <c:v>Emotional health of staff</c:v>
                </c:pt>
                <c:pt idx="3">
                  <c:v>Housing availability for staff</c:v>
                </c:pt>
                <c:pt idx="4">
                  <c:v>Surges of new COVID infections</c:v>
                </c:pt>
                <c:pt idx="5">
                  <c:v>Availability of sufficient seasonal staff</c:v>
                </c:pt>
                <c:pt idx="6">
                  <c:v>Reduction in out of state customers</c:v>
                </c:pt>
                <c:pt idx="7">
                  <c:v>Wildland Fire and smoke</c:v>
                </c:pt>
                <c:pt idx="8">
                  <c:v>Housing affordability for staff</c:v>
                </c:pt>
                <c:pt idx="9">
                  <c:v>Supply chain disruptions</c:v>
                </c:pt>
                <c:pt idx="10">
                  <c:v>Economic recession</c:v>
                </c:pt>
                <c:pt idx="11">
                  <c:v>Inflation</c:v>
                </c:pt>
              </c:strCache>
            </c:strRef>
          </c:cat>
          <c:val>
            <c:numRef>
              <c:f>'survey default report'!$G$663:$G$674</c:f>
            </c:numRef>
          </c:val>
          <c:extLst>
            <c:ext xmlns:c16="http://schemas.microsoft.com/office/drawing/2014/chart" uri="{C3380CC4-5D6E-409C-BE32-E72D297353CC}">
              <c16:uniqueId val="{00000004-21E5-47BD-B91F-6F5A006D508A}"/>
            </c:ext>
          </c:extLst>
        </c:ser>
        <c:ser>
          <c:idx val="5"/>
          <c:order val="5"/>
          <c:tx>
            <c:strRef>
              <c:f>'survey default report'!$H$662</c:f>
              <c:strCache>
                <c:ptCount val="1"/>
                <c:pt idx="0">
                  <c:v>Count</c:v>
                </c:pt>
              </c:strCache>
            </c:strRef>
          </c:tx>
          <c:spPr>
            <a:solidFill>
              <a:schemeClr val="accent6"/>
            </a:solidFill>
            <a:ln>
              <a:noFill/>
            </a:ln>
            <a:effectLst/>
          </c:spPr>
          <c:invertIfNegative val="0"/>
          <c:cat>
            <c:strRef>
              <c:f>'survey default report'!$B$663:$B$674</c:f>
              <c:strCache>
                <c:ptCount val="12"/>
                <c:pt idx="0">
                  <c:v>Availability of H1B Visas</c:v>
                </c:pt>
                <c:pt idx="1">
                  <c:v>Visitor volume restrictions at National Parks</c:v>
                </c:pt>
                <c:pt idx="2">
                  <c:v>Emotional health of staff</c:v>
                </c:pt>
                <c:pt idx="3">
                  <c:v>Housing availability for staff</c:v>
                </c:pt>
                <c:pt idx="4">
                  <c:v>Surges of new COVID infections</c:v>
                </c:pt>
                <c:pt idx="5">
                  <c:v>Availability of sufficient seasonal staff</c:v>
                </c:pt>
                <c:pt idx="6">
                  <c:v>Reduction in out of state customers</c:v>
                </c:pt>
                <c:pt idx="7">
                  <c:v>Wildland Fire and smoke</c:v>
                </c:pt>
                <c:pt idx="8">
                  <c:v>Housing affordability for staff</c:v>
                </c:pt>
                <c:pt idx="9">
                  <c:v>Supply chain disruptions</c:v>
                </c:pt>
                <c:pt idx="10">
                  <c:v>Economic recession</c:v>
                </c:pt>
                <c:pt idx="11">
                  <c:v>Inflation</c:v>
                </c:pt>
              </c:strCache>
            </c:strRef>
          </c:cat>
          <c:val>
            <c:numRef>
              <c:f>'survey default report'!$H$663:$H$674</c:f>
            </c:numRef>
          </c:val>
          <c:extLst>
            <c:ext xmlns:c16="http://schemas.microsoft.com/office/drawing/2014/chart" uri="{C3380CC4-5D6E-409C-BE32-E72D297353CC}">
              <c16:uniqueId val="{00000005-21E5-47BD-B91F-6F5A006D508A}"/>
            </c:ext>
          </c:extLst>
        </c:ser>
        <c:ser>
          <c:idx val="6"/>
          <c:order val="6"/>
          <c:tx>
            <c:strRef>
              <c:f>'survey default report'!$I$662</c:f>
              <c:strCache>
                <c:ptCount val="1"/>
                <c:pt idx="0">
                  <c:v>Not at all concerned</c:v>
                </c:pt>
              </c:strCache>
            </c:strRef>
          </c:tx>
          <c:spPr>
            <a:solidFill>
              <a:schemeClr val="accent2">
                <a:lumMod val="75000"/>
                <a:lumOff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'survey default report'!$B$663:$B$674</c:f>
              <c:strCache>
                <c:ptCount val="12"/>
                <c:pt idx="0">
                  <c:v>Availability of H1B Visas</c:v>
                </c:pt>
                <c:pt idx="1">
                  <c:v>Visitor volume restrictions at National Parks</c:v>
                </c:pt>
                <c:pt idx="2">
                  <c:v>Emotional health of staff</c:v>
                </c:pt>
                <c:pt idx="3">
                  <c:v>Housing availability for staff</c:v>
                </c:pt>
                <c:pt idx="4">
                  <c:v>Surges of new COVID infections</c:v>
                </c:pt>
                <c:pt idx="5">
                  <c:v>Availability of sufficient seasonal staff</c:v>
                </c:pt>
                <c:pt idx="6">
                  <c:v>Reduction in out of state customers</c:v>
                </c:pt>
                <c:pt idx="7">
                  <c:v>Wildland Fire and smoke</c:v>
                </c:pt>
                <c:pt idx="8">
                  <c:v>Housing affordability for staff</c:v>
                </c:pt>
                <c:pt idx="9">
                  <c:v>Supply chain disruptions</c:v>
                </c:pt>
                <c:pt idx="10">
                  <c:v>Economic recession</c:v>
                </c:pt>
                <c:pt idx="11">
                  <c:v>Inflation</c:v>
                </c:pt>
              </c:strCache>
            </c:strRef>
          </c:cat>
          <c:val>
            <c:numRef>
              <c:f>'survey default report'!$I$663:$I$674</c:f>
              <c:numCache>
                <c:formatCode>0%</c:formatCode>
                <c:ptCount val="12"/>
                <c:pt idx="0">
                  <c:v>0.77490000000000003</c:v>
                </c:pt>
                <c:pt idx="1">
                  <c:v>0.36859999999999998</c:v>
                </c:pt>
                <c:pt idx="2">
                  <c:v>0.32240000000000002</c:v>
                </c:pt>
                <c:pt idx="3">
                  <c:v>0.37190000000000001</c:v>
                </c:pt>
                <c:pt idx="4">
                  <c:v>0.27410000000000001</c:v>
                </c:pt>
                <c:pt idx="5">
                  <c:v>0.34910000000000002</c:v>
                </c:pt>
                <c:pt idx="6">
                  <c:v>0.31509999999999999</c:v>
                </c:pt>
                <c:pt idx="7">
                  <c:v>0.2671</c:v>
                </c:pt>
                <c:pt idx="8">
                  <c:v>0.33439999999999998</c:v>
                </c:pt>
                <c:pt idx="9">
                  <c:v>0.1807</c:v>
                </c:pt>
                <c:pt idx="10">
                  <c:v>0.1401</c:v>
                </c:pt>
                <c:pt idx="11">
                  <c:v>0.15840000000000001</c:v>
                </c:pt>
              </c:numCache>
            </c:numRef>
          </c:val>
          <c:extLst>
            <c:ext xmlns:c16="http://schemas.microsoft.com/office/drawing/2014/chart" uri="{C3380CC4-5D6E-409C-BE32-E72D297353CC}">
              <c16:uniqueId val="{00000006-21E5-47BD-B91F-6F5A006D508A}"/>
            </c:ext>
          </c:extLst>
        </c:ser>
        <c:ser>
          <c:idx val="7"/>
          <c:order val="7"/>
          <c:tx>
            <c:strRef>
              <c:f>'survey default report'!$J$662</c:f>
              <c:strCache>
                <c:ptCount val="1"/>
              </c:strCache>
            </c:strRef>
          </c:tx>
          <c:spPr>
            <a:solidFill>
              <a:schemeClr val="accent2">
                <a:lumMod val="60000"/>
              </a:schemeClr>
            </a:solidFill>
            <a:ln>
              <a:noFill/>
            </a:ln>
            <a:effectLst/>
          </c:spPr>
          <c:invertIfNegative val="0"/>
          <c:cat>
            <c:strRef>
              <c:f>'survey default report'!$B$663:$B$674</c:f>
              <c:strCache>
                <c:ptCount val="12"/>
                <c:pt idx="0">
                  <c:v>Availability of H1B Visas</c:v>
                </c:pt>
                <c:pt idx="1">
                  <c:v>Visitor volume restrictions at National Parks</c:v>
                </c:pt>
                <c:pt idx="2">
                  <c:v>Emotional health of staff</c:v>
                </c:pt>
                <c:pt idx="3">
                  <c:v>Housing availability for staff</c:v>
                </c:pt>
                <c:pt idx="4">
                  <c:v>Surges of new COVID infections</c:v>
                </c:pt>
                <c:pt idx="5">
                  <c:v>Availability of sufficient seasonal staff</c:v>
                </c:pt>
                <c:pt idx="6">
                  <c:v>Reduction in out of state customers</c:v>
                </c:pt>
                <c:pt idx="7">
                  <c:v>Wildland Fire and smoke</c:v>
                </c:pt>
                <c:pt idx="8">
                  <c:v>Housing affordability for staff</c:v>
                </c:pt>
                <c:pt idx="9">
                  <c:v>Supply chain disruptions</c:v>
                </c:pt>
                <c:pt idx="10">
                  <c:v>Economic recession</c:v>
                </c:pt>
                <c:pt idx="11">
                  <c:v>Inflation</c:v>
                </c:pt>
              </c:strCache>
            </c:strRef>
          </c:cat>
          <c:val>
            <c:numRef>
              <c:f>'survey default report'!$J$663:$J$674</c:f>
            </c:numRef>
          </c:val>
          <c:extLst>
            <c:ext xmlns:c16="http://schemas.microsoft.com/office/drawing/2014/chart" uri="{C3380CC4-5D6E-409C-BE32-E72D297353CC}">
              <c16:uniqueId val="{00000007-21E5-47BD-B91F-6F5A006D508A}"/>
            </c:ext>
          </c:extLst>
        </c:ser>
        <c:ser>
          <c:idx val="8"/>
          <c:order val="8"/>
          <c:tx>
            <c:strRef>
              <c:f>'survey default report'!$K$662</c:f>
              <c:strCache>
                <c:ptCount val="1"/>
                <c:pt idx="0">
                  <c:v>Somewhat concerned</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'survey default report'!$B$663:$B$674</c:f>
              <c:strCache>
                <c:ptCount val="12"/>
                <c:pt idx="0">
                  <c:v>Availability of H1B Visas</c:v>
                </c:pt>
                <c:pt idx="1">
                  <c:v>Visitor volume restrictions at National Parks</c:v>
                </c:pt>
                <c:pt idx="2">
                  <c:v>Emotional health of staff</c:v>
                </c:pt>
                <c:pt idx="3">
                  <c:v>Housing availability for staff</c:v>
                </c:pt>
                <c:pt idx="4">
                  <c:v>Surges of new COVID infections</c:v>
                </c:pt>
                <c:pt idx="5">
                  <c:v>Availability of sufficient seasonal staff</c:v>
                </c:pt>
                <c:pt idx="6">
                  <c:v>Reduction in out of state customers</c:v>
                </c:pt>
                <c:pt idx="7">
                  <c:v>Wildland Fire and smoke</c:v>
                </c:pt>
                <c:pt idx="8">
                  <c:v>Housing affordability for staff</c:v>
                </c:pt>
                <c:pt idx="9">
                  <c:v>Supply chain disruptions</c:v>
                </c:pt>
                <c:pt idx="10">
                  <c:v>Economic recession</c:v>
                </c:pt>
                <c:pt idx="11">
                  <c:v>Inflation</c:v>
                </c:pt>
              </c:strCache>
            </c:strRef>
          </c:cat>
          <c:val>
            <c:numRef>
              <c:f>'survey default report'!$K$663:$K$674</c:f>
              <c:numCache>
                <c:formatCode>0%</c:formatCode>
                <c:ptCount val="12"/>
                <c:pt idx="0">
                  <c:v>0.10929999999999999</c:v>
                </c:pt>
                <c:pt idx="1">
                  <c:v>0.34939999999999999</c:v>
                </c:pt>
                <c:pt idx="2">
                  <c:v>0.42430000000000001</c:v>
                </c:pt>
                <c:pt idx="3">
                  <c:v>0.26250000000000001</c:v>
                </c:pt>
                <c:pt idx="4">
                  <c:v>0.46110000000000001</c:v>
                </c:pt>
                <c:pt idx="5">
                  <c:v>0.28299999999999997</c:v>
                </c:pt>
                <c:pt idx="6">
                  <c:v>0.3473</c:v>
                </c:pt>
                <c:pt idx="7">
                  <c:v>0.43480000000000002</c:v>
                </c:pt>
                <c:pt idx="8">
                  <c:v>0.26179999999999998</c:v>
                </c:pt>
                <c:pt idx="9">
                  <c:v>0.40810000000000002</c:v>
                </c:pt>
                <c:pt idx="10">
                  <c:v>0.48089999999999999</c:v>
                </c:pt>
                <c:pt idx="11">
                  <c:v>0.43480000000000002</c:v>
                </c:pt>
              </c:numCache>
            </c:numRef>
          </c:val>
          <c:extLst>
            <c:ext xmlns:c16="http://schemas.microsoft.com/office/drawing/2014/chart" uri="{C3380CC4-5D6E-409C-BE32-E72D297353CC}">
              <c16:uniqueId val="{00000008-21E5-47BD-B91F-6F5A006D508A}"/>
            </c:ext>
          </c:extLst>
        </c:ser>
        <c:ser>
          <c:idx val="9"/>
          <c:order val="9"/>
          <c:tx>
            <c:strRef>
              <c:f>'survey default report'!$L$662</c:f>
              <c:strCache>
                <c:ptCount val="1"/>
              </c:strCache>
            </c:strRef>
          </c:tx>
          <c:spPr>
            <a:solidFill>
              <a:schemeClr val="accent4">
                <a:lumMod val="60000"/>
              </a:schemeClr>
            </a:solidFill>
            <a:ln>
              <a:noFill/>
            </a:ln>
            <a:effectLst/>
          </c:spPr>
          <c:invertIfNegative val="0"/>
          <c:cat>
            <c:strRef>
              <c:f>'survey default report'!$B$663:$B$674</c:f>
              <c:strCache>
                <c:ptCount val="12"/>
                <c:pt idx="0">
                  <c:v>Availability of H1B Visas</c:v>
                </c:pt>
                <c:pt idx="1">
                  <c:v>Visitor volume restrictions at National Parks</c:v>
                </c:pt>
                <c:pt idx="2">
                  <c:v>Emotional health of staff</c:v>
                </c:pt>
                <c:pt idx="3">
                  <c:v>Housing availability for staff</c:v>
                </c:pt>
                <c:pt idx="4">
                  <c:v>Surges of new COVID infections</c:v>
                </c:pt>
                <c:pt idx="5">
                  <c:v>Availability of sufficient seasonal staff</c:v>
                </c:pt>
                <c:pt idx="6">
                  <c:v>Reduction in out of state customers</c:v>
                </c:pt>
                <c:pt idx="7">
                  <c:v>Wildland Fire and smoke</c:v>
                </c:pt>
                <c:pt idx="8">
                  <c:v>Housing affordability for staff</c:v>
                </c:pt>
                <c:pt idx="9">
                  <c:v>Supply chain disruptions</c:v>
                </c:pt>
                <c:pt idx="10">
                  <c:v>Economic recession</c:v>
                </c:pt>
                <c:pt idx="11">
                  <c:v>Inflation</c:v>
                </c:pt>
              </c:strCache>
            </c:strRef>
          </c:cat>
          <c:val>
            <c:numRef>
              <c:f>'survey default report'!$L$663:$L$674</c:f>
            </c:numRef>
          </c:val>
          <c:extLst>
            <c:ext xmlns:c16="http://schemas.microsoft.com/office/drawing/2014/chart" uri="{C3380CC4-5D6E-409C-BE32-E72D297353CC}">
              <c16:uniqueId val="{00000009-21E5-47BD-B91F-6F5A006D508A}"/>
            </c:ext>
          </c:extLst>
        </c:ser>
        <c:ser>
          <c:idx val="10"/>
          <c:order val="10"/>
          <c:tx>
            <c:strRef>
              <c:f>'survey default report'!$M$662</c:f>
              <c:strCache>
                <c:ptCount val="1"/>
                <c:pt idx="0">
                  <c:v>Extremely concerned</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'survey default report'!$B$663:$B$674</c:f>
              <c:strCache>
                <c:ptCount val="12"/>
                <c:pt idx="0">
                  <c:v>Availability of H1B Visas</c:v>
                </c:pt>
                <c:pt idx="1">
                  <c:v>Visitor volume restrictions at National Parks</c:v>
                </c:pt>
                <c:pt idx="2">
                  <c:v>Emotional health of staff</c:v>
                </c:pt>
                <c:pt idx="3">
                  <c:v>Housing availability for staff</c:v>
                </c:pt>
                <c:pt idx="4">
                  <c:v>Surges of new COVID infections</c:v>
                </c:pt>
                <c:pt idx="5">
                  <c:v>Availability of sufficient seasonal staff</c:v>
                </c:pt>
                <c:pt idx="6">
                  <c:v>Reduction in out of state customers</c:v>
                </c:pt>
                <c:pt idx="7">
                  <c:v>Wildland Fire and smoke</c:v>
                </c:pt>
                <c:pt idx="8">
                  <c:v>Housing affordability for staff</c:v>
                </c:pt>
                <c:pt idx="9">
                  <c:v>Supply chain disruptions</c:v>
                </c:pt>
                <c:pt idx="10">
                  <c:v>Economic recession</c:v>
                </c:pt>
                <c:pt idx="11">
                  <c:v>Inflation</c:v>
                </c:pt>
              </c:strCache>
            </c:strRef>
          </c:cat>
          <c:val>
            <c:numRef>
              <c:f>'survey default report'!$M$663:$M$674</c:f>
              <c:numCache>
                <c:formatCode>0%</c:formatCode>
                <c:ptCount val="12"/>
                <c:pt idx="0">
                  <c:v>0.1158</c:v>
                </c:pt>
                <c:pt idx="1">
                  <c:v>0.28210000000000002</c:v>
                </c:pt>
                <c:pt idx="2">
                  <c:v>0.25330000000000003</c:v>
                </c:pt>
                <c:pt idx="3">
                  <c:v>0.36559999999999998</c:v>
                </c:pt>
                <c:pt idx="4">
                  <c:v>0.26479999999999998</c:v>
                </c:pt>
                <c:pt idx="5">
                  <c:v>0.3679</c:v>
                </c:pt>
                <c:pt idx="6">
                  <c:v>0.33760000000000001</c:v>
                </c:pt>
                <c:pt idx="7">
                  <c:v>0.29809999999999998</c:v>
                </c:pt>
                <c:pt idx="8">
                  <c:v>0.40379999999999999</c:v>
                </c:pt>
                <c:pt idx="9">
                  <c:v>0.41120000000000001</c:v>
                </c:pt>
                <c:pt idx="10">
                  <c:v>0.379</c:v>
                </c:pt>
                <c:pt idx="11">
                  <c:v>0.40679999999999999</c:v>
                </c:pt>
              </c:numCache>
            </c:numRef>
          </c:val>
          <c:extLst>
            <c:ext xmlns:c16="http://schemas.microsoft.com/office/drawing/2014/chart" uri="{C3380CC4-5D6E-409C-BE32-E72D297353CC}">
              <c16:uniqueId val="{0000000A-21E5-47BD-B91F-6F5A006D508A}"/>
            </c:ext>
          </c:extLst>
        </c:ser>
        <c:dLbls>
          <c:showLegendKey val="0"/>
          <c:showVal val="0"/>
          <c:showCatName val="0"/>
          <c:showSerName val="0"/>
          <c:showPercent val="0"/>
          <c:showBubbleSize val="0"/>
        </c:dLbls>
        <c:gapWidth val="65"/>
        <c:overlap val="100"/>
        <c:axId val="526583359"/>
        <c:axId val="923579503"/>
      </c:barChart>
      <c:catAx>
        <c:axId val="5265833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23579503"/>
        <c:crosses val="autoZero"/>
        <c:auto val="1"/>
        <c:lblAlgn val="ctr"/>
        <c:lblOffset val="100"/>
        <c:noMultiLvlLbl val="0"/>
      </c:catAx>
      <c:valAx>
        <c:axId val="923579503"/>
        <c:scaling>
          <c:orientation val="minMax"/>
        </c:scaling>
        <c:delete val="1"/>
        <c:axPos val="b"/>
        <c:numFmt formatCode="0%" sourceLinked="1"/>
        <c:majorTickMark val="none"/>
        <c:minorTickMark val="none"/>
        <c:tickLblPos val="nextTo"/>
        <c:crossAx val="5265833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Volume!$A$4:$A$500</cx:f>
        <cx:lvl ptCount="497" formatCode="General">
          <cx:pt idx="1">62</cx:pt>
          <cx:pt idx="3">20</cx:pt>
          <cx:pt idx="4">77</cx:pt>
          <cx:pt idx="5">0</cx:pt>
          <cx:pt idx="6">7</cx:pt>
          <cx:pt idx="8">30</cx:pt>
          <cx:pt idx="9">43</cx:pt>
          <cx:pt idx="14">37</cx:pt>
          <cx:pt idx="15">43</cx:pt>
          <cx:pt idx="16">8</cx:pt>
          <cx:pt idx="17">26</cx:pt>
          <cx:pt idx="18">15</cx:pt>
          <cx:pt idx="20">0</cx:pt>
          <cx:pt idx="22">25</cx:pt>
          <cx:pt idx="25">0</cx:pt>
          <cx:pt idx="26">31</cx:pt>
          <cx:pt idx="27">21</cx:pt>
          <cx:pt idx="28">-25</cx:pt>
          <cx:pt idx="29">25</cx:pt>
          <cx:pt idx="30">100</cx:pt>
          <cx:pt idx="31">11</cx:pt>
          <cx:pt idx="32">-51</cx:pt>
          <cx:pt idx="33">-66</cx:pt>
          <cx:pt idx="34">0</cx:pt>
          <cx:pt idx="35">-5</cx:pt>
          <cx:pt idx="36">22</cx:pt>
          <cx:pt idx="37">20</cx:pt>
          <cx:pt idx="38">30</cx:pt>
          <cx:pt idx="39">0</cx:pt>
          <cx:pt idx="41">20</cx:pt>
          <cx:pt idx="42">63</cx:pt>
          <cx:pt idx="43">18</cx:pt>
          <cx:pt idx="44">10</cx:pt>
          <cx:pt idx="45">30</cx:pt>
          <cx:pt idx="46">0</cx:pt>
          <cx:pt idx="47">44</cx:pt>
          <cx:pt idx="48">12</cx:pt>
          <cx:pt idx="49">100</cx:pt>
          <cx:pt idx="50">-19</cx:pt>
          <cx:pt idx="51">12</cx:pt>
          <cx:pt idx="52">95</cx:pt>
          <cx:pt idx="53">0</cx:pt>
          <cx:pt idx="54">40</cx:pt>
          <cx:pt idx="55">0</cx:pt>
          <cx:pt idx="56">20</cx:pt>
          <cx:pt idx="57">-20</cx:pt>
          <cx:pt idx="58">0</cx:pt>
          <cx:pt idx="59">-17</cx:pt>
          <cx:pt idx="60">-10</cx:pt>
          <cx:pt idx="61">100</cx:pt>
          <cx:pt idx="62">43</cx:pt>
          <cx:pt idx="63">-60</cx:pt>
          <cx:pt idx="64">20</cx:pt>
          <cx:pt idx="65">40</cx:pt>
          <cx:pt idx="66">-21</cx:pt>
          <cx:pt idx="67">-43</cx:pt>
          <cx:pt idx="68">40</cx:pt>
          <cx:pt idx="69">70</cx:pt>
          <cx:pt idx="70">6</cx:pt>
          <cx:pt idx="71">30</cx:pt>
          <cx:pt idx="72">23</cx:pt>
          <cx:pt idx="73">14</cx:pt>
          <cx:pt idx="74">20</cx:pt>
          <cx:pt idx="75">0</cx:pt>
          <cx:pt idx="76">10</cx:pt>
          <cx:pt idx="77">2</cx:pt>
          <cx:pt idx="78">14</cx:pt>
          <cx:pt idx="79">22</cx:pt>
          <cx:pt idx="81">0</cx:pt>
          <cx:pt idx="82">30</cx:pt>
          <cx:pt idx="83">0</cx:pt>
          <cx:pt idx="84">100</cx:pt>
          <cx:pt idx="85">100</cx:pt>
          <cx:pt idx="86">-90</cx:pt>
          <cx:pt idx="87">100</cx:pt>
          <cx:pt idx="88">30</cx:pt>
          <cx:pt idx="89">36</cx:pt>
          <cx:pt idx="90">26</cx:pt>
          <cx:pt idx="91">38</cx:pt>
          <cx:pt idx="92">100</cx:pt>
          <cx:pt idx="93">1</cx:pt>
          <cx:pt idx="95">0</cx:pt>
          <cx:pt idx="96">0</cx:pt>
          <cx:pt idx="97">-10</cx:pt>
          <cx:pt idx="98">0</cx:pt>
          <cx:pt idx="99">78</cx:pt>
          <cx:pt idx="100">-10</cx:pt>
          <cx:pt idx="102">0</cx:pt>
          <cx:pt idx="103">-50</cx:pt>
          <cx:pt idx="104">-50</cx:pt>
          <cx:pt idx="105">41</cx:pt>
          <cx:pt idx="106">50</cx:pt>
          <cx:pt idx="107">0</cx:pt>
          <cx:pt idx="108">-59</cx:pt>
          <cx:pt idx="109">8</cx:pt>
          <cx:pt idx="111">0</cx:pt>
          <cx:pt idx="112">-26</cx:pt>
          <cx:pt idx="113">10</cx:pt>
          <cx:pt idx="114">-21</cx:pt>
          <cx:pt idx="115">-10</cx:pt>
          <cx:pt idx="116">25</cx:pt>
          <cx:pt idx="118">-20</cx:pt>
          <cx:pt idx="120">60</cx:pt>
          <cx:pt idx="121">-20</cx:pt>
          <cx:pt idx="122">35</cx:pt>
          <cx:pt idx="123">0</cx:pt>
          <cx:pt idx="124">87</cx:pt>
          <cx:pt idx="125">11</cx:pt>
          <cx:pt idx="126">0</cx:pt>
          <cx:pt idx="128">75</cx:pt>
          <cx:pt idx="129">1</cx:pt>
          <cx:pt idx="130">-6</cx:pt>
          <cx:pt idx="131">43</cx:pt>
          <cx:pt idx="132">0</cx:pt>
          <cx:pt idx="133">44</cx:pt>
          <cx:pt idx="134">20</cx:pt>
          <cx:pt idx="135">0</cx:pt>
          <cx:pt idx="136">0</cx:pt>
          <cx:pt idx="137">63</cx:pt>
          <cx:pt idx="138">40</cx:pt>
          <cx:pt idx="139">50</cx:pt>
          <cx:pt idx="140">20</cx:pt>
          <cx:pt idx="141">40</cx:pt>
          <cx:pt idx="142">21</cx:pt>
          <cx:pt idx="143">-35</cx:pt>
          <cx:pt idx="144">0</cx:pt>
          <cx:pt idx="145">88</cx:pt>
          <cx:pt idx="146">20</cx:pt>
          <cx:pt idx="147">0</cx:pt>
          <cx:pt idx="148">17</cx:pt>
          <cx:pt idx="149">20</cx:pt>
          <cx:pt idx="150">-10</cx:pt>
          <cx:pt idx="151">49</cx:pt>
          <cx:pt idx="152">1</cx:pt>
          <cx:pt idx="153">20</cx:pt>
          <cx:pt idx="154">10</cx:pt>
          <cx:pt idx="155">0</cx:pt>
          <cx:pt idx="156">-74</cx:pt>
          <cx:pt idx="157">85</cx:pt>
          <cx:pt idx="158">0</cx:pt>
          <cx:pt idx="159">6</cx:pt>
          <cx:pt idx="160">61</cx:pt>
          <cx:pt idx="161">-50</cx:pt>
          <cx:pt idx="162">38</cx:pt>
          <cx:pt idx="163">-30</cx:pt>
          <cx:pt idx="164">16</cx:pt>
          <cx:pt idx="165">0</cx:pt>
          <cx:pt idx="166">0</cx:pt>
          <cx:pt idx="167">75</cx:pt>
          <cx:pt idx="168">35</cx:pt>
          <cx:pt idx="169">61</cx:pt>
          <cx:pt idx="170">0</cx:pt>
          <cx:pt idx="171">40</cx:pt>
          <cx:pt idx="172">-65</cx:pt>
          <cx:pt idx="174">25</cx:pt>
          <cx:pt idx="175">-40</cx:pt>
          <cx:pt idx="176">0</cx:pt>
          <cx:pt idx="177">1</cx:pt>
          <cx:pt idx="178">100</cx:pt>
          <cx:pt idx="181">20</cx:pt>
          <cx:pt idx="182">0</cx:pt>
          <cx:pt idx="184">100</cx:pt>
          <cx:pt idx="185">0</cx:pt>
          <cx:pt idx="186">0</cx:pt>
          <cx:pt idx="187">40</cx:pt>
          <cx:pt idx="189">70</cx:pt>
          <cx:pt idx="190">0</cx:pt>
          <cx:pt idx="191">-75</cx:pt>
          <cx:pt idx="192">15</cx:pt>
          <cx:pt idx="193">33</cx:pt>
          <cx:pt idx="194">0</cx:pt>
          <cx:pt idx="195">40</cx:pt>
          <cx:pt idx="196">34</cx:pt>
          <cx:pt idx="197">0</cx:pt>
          <cx:pt idx="198">20</cx:pt>
          <cx:pt idx="199">0</cx:pt>
          <cx:pt idx="200">46</cx:pt>
          <cx:pt idx="201">58</cx:pt>
          <cx:pt idx="202">60</cx:pt>
          <cx:pt idx="203">0</cx:pt>
          <cx:pt idx="204">-20</cx:pt>
          <cx:pt idx="205">50</cx:pt>
          <cx:pt idx="206">0</cx:pt>
          <cx:pt idx="207">-21</cx:pt>
          <cx:pt idx="208">-20</cx:pt>
          <cx:pt idx="210">42</cx:pt>
          <cx:pt idx="211">30</cx:pt>
          <cx:pt idx="212">-20</cx:pt>
          <cx:pt idx="213">51</cx:pt>
          <cx:pt idx="214">0</cx:pt>
          <cx:pt idx="215">7</cx:pt>
          <cx:pt idx="216">0</cx:pt>
          <cx:pt idx="217">10</cx:pt>
          <cx:pt idx="218">-70</cx:pt>
          <cx:pt idx="219">36</cx:pt>
          <cx:pt idx="220">100</cx:pt>
          <cx:pt idx="221">20</cx:pt>
          <cx:pt idx="222">50</cx:pt>
          <cx:pt idx="223">0</cx:pt>
          <cx:pt idx="224">25</cx:pt>
          <cx:pt idx="225">-28</cx:pt>
          <cx:pt idx="226">25</cx:pt>
          <cx:pt idx="227">70</cx:pt>
          <cx:pt idx="228">0</cx:pt>
          <cx:pt idx="229">48</cx:pt>
          <cx:pt idx="230">-30</cx:pt>
          <cx:pt idx="231">0</cx:pt>
          <cx:pt idx="232">-17</cx:pt>
          <cx:pt idx="233">-28</cx:pt>
          <cx:pt idx="234">23</cx:pt>
          <cx:pt idx="235">5</cx:pt>
          <cx:pt idx="236">20</cx:pt>
          <cx:pt idx="237">0</cx:pt>
          <cx:pt idx="238">53</cx:pt>
          <cx:pt idx="239">0</cx:pt>
          <cx:pt idx="240">-2</cx:pt>
          <cx:pt idx="241">80</cx:pt>
          <cx:pt idx="242">15</cx:pt>
          <cx:pt idx="243">0</cx:pt>
          <cx:pt idx="244">0</cx:pt>
          <cx:pt idx="245">0</cx:pt>
          <cx:pt idx="246">40</cx:pt>
          <cx:pt idx="247">-9</cx:pt>
          <cx:pt idx="248">40</cx:pt>
          <cx:pt idx="249">100</cx:pt>
          <cx:pt idx="250">-45</cx:pt>
          <cx:pt idx="251">12</cx:pt>
          <cx:pt idx="252">9</cx:pt>
          <cx:pt idx="253">80</cx:pt>
          <cx:pt idx="254">100</cx:pt>
          <cx:pt idx="255">12</cx:pt>
          <cx:pt idx="256">15</cx:pt>
          <cx:pt idx="257">-80</cx:pt>
          <cx:pt idx="258">40</cx:pt>
          <cx:pt idx="261">11</cx:pt>
          <cx:pt idx="262">0</cx:pt>
          <cx:pt idx="265">25</cx:pt>
          <cx:pt idx="266">50</cx:pt>
          <cx:pt idx="267">31</cx:pt>
          <cx:pt idx="272">20</cx:pt>
          <cx:pt idx="276">0</cx:pt>
          <cx:pt idx="280">72</cx:pt>
          <cx:pt idx="287">-20</cx:pt>
          <cx:pt idx="289">7</cx:pt>
          <cx:pt idx="290">0</cx:pt>
          <cx:pt idx="292">10</cx:pt>
          <cx:pt idx="293">-33</cx:pt>
          <cx:pt idx="297">0</cx:pt>
          <cx:pt idx="299">18</cx:pt>
          <cx:pt idx="302">20</cx:pt>
          <cx:pt idx="303">20</cx:pt>
          <cx:pt idx="304">-30</cx:pt>
          <cx:pt idx="305">21</cx:pt>
          <cx:pt idx="307">0</cx:pt>
          <cx:pt idx="308">43</cx:pt>
          <cx:pt idx="309">0</cx:pt>
          <cx:pt idx="312">13</cx:pt>
          <cx:pt idx="314">-30</cx:pt>
          <cx:pt idx="315">0</cx:pt>
          <cx:pt idx="318">-60</cx:pt>
          <cx:pt idx="319">100</cx:pt>
          <cx:pt idx="321">10</cx:pt>
          <cx:pt idx="322">6</cx:pt>
          <cx:pt idx="324">-37</cx:pt>
          <cx:pt idx="325">25</cx:pt>
          <cx:pt idx="326">23</cx:pt>
          <cx:pt idx="328">39</cx:pt>
          <cx:pt idx="329">23</cx:pt>
          <cx:pt idx="330">100</cx:pt>
          <cx:pt idx="333">0</cx:pt>
          <cx:pt idx="334">41</cx:pt>
          <cx:pt idx="336">0</cx:pt>
          <cx:pt idx="337">62</cx:pt>
          <cx:pt idx="338">46</cx:pt>
          <cx:pt idx="340">-19</cx:pt>
          <cx:pt idx="341">0</cx:pt>
          <cx:pt idx="342">-20</cx:pt>
          <cx:pt idx="346">-21</cx:pt>
          <cx:pt idx="347">40</cx:pt>
          <cx:pt idx="349">22</cx:pt>
          <cx:pt idx="350">2</cx:pt>
          <cx:pt idx="351">23</cx:pt>
          <cx:pt idx="352">70</cx:pt>
          <cx:pt idx="353">-39</cx:pt>
          <cx:pt idx="354">17</cx:pt>
          <cx:pt idx="355">50</cx:pt>
          <cx:pt idx="356">-20</cx:pt>
          <cx:pt idx="357">20</cx:pt>
          <cx:pt idx="359">41</cx:pt>
          <cx:pt idx="361">11</cx:pt>
          <cx:pt idx="362">-61</cx:pt>
          <cx:pt idx="363">15</cx:pt>
          <cx:pt idx="364">72</cx:pt>
          <cx:pt idx="365">0</cx:pt>
          <cx:pt idx="366">-10</cx:pt>
          <cx:pt idx="368">0</cx:pt>
          <cx:pt idx="370">50</cx:pt>
          <cx:pt idx="371">0</cx:pt>
          <cx:pt idx="372">11</cx:pt>
          <cx:pt idx="373">44</cx:pt>
          <cx:pt idx="374">-40</cx:pt>
          <cx:pt idx="377">40</cx:pt>
          <cx:pt idx="378">10</cx:pt>
          <cx:pt idx="379">0</cx:pt>
          <cx:pt idx="380">0</cx:pt>
          <cx:pt idx="382">20</cx:pt>
          <cx:pt idx="383">6</cx:pt>
          <cx:pt idx="385">-60</cx:pt>
          <cx:pt idx="386">17</cx:pt>
          <cx:pt idx="387">-100</cx:pt>
          <cx:pt idx="388">20</cx:pt>
          <cx:pt idx="389">-80</cx:pt>
          <cx:pt idx="390">-34</cx:pt>
          <cx:pt idx="391">100</cx:pt>
          <cx:pt idx="392">22</cx:pt>
          <cx:pt idx="394">20</cx:pt>
          <cx:pt idx="395">0</cx:pt>
          <cx:pt idx="396">20</cx:pt>
          <cx:pt idx="397">-20</cx:pt>
          <cx:pt idx="399">0</cx:pt>
          <cx:pt idx="400">0</cx:pt>
          <cx:pt idx="401">15</cx:pt>
          <cx:pt idx="402">40</cx:pt>
          <cx:pt idx="403">11</cx:pt>
          <cx:pt idx="404">-21</cx:pt>
          <cx:pt idx="405">-24</cx:pt>
          <cx:pt idx="406">32</cx:pt>
          <cx:pt idx="409">40</cx:pt>
          <cx:pt idx="410">16</cx:pt>
          <cx:pt idx="411">40</cx:pt>
          <cx:pt idx="412">59</cx:pt>
          <cx:pt idx="414">0</cx:pt>
          <cx:pt idx="415">50</cx:pt>
          <cx:pt idx="416">51</cx:pt>
          <cx:pt idx="417">30</cx:pt>
          <cx:pt idx="418">100</cx:pt>
          <cx:pt idx="419">79</cx:pt>
          <cx:pt idx="420">69</cx:pt>
          <cx:pt idx="423">43</cx:pt>
          <cx:pt idx="424">25</cx:pt>
          <cx:pt idx="425">21</cx:pt>
          <cx:pt idx="427">0</cx:pt>
          <cx:pt idx="428">0</cx:pt>
          <cx:pt idx="429">1</cx:pt>
          <cx:pt idx="430">27</cx:pt>
          <cx:pt idx="431">-40</cx:pt>
          <cx:pt idx="433">18</cx:pt>
          <cx:pt idx="434">0</cx:pt>
          <cx:pt idx="435">21</cx:pt>
          <cx:pt idx="436">-15</cx:pt>
          <cx:pt idx="437">15</cx:pt>
          <cx:pt idx="438">0</cx:pt>
          <cx:pt idx="440">20</cx:pt>
          <cx:pt idx="442">39</cx:pt>
          <cx:pt idx="443">75</cx:pt>
          <cx:pt idx="444">80</cx:pt>
          <cx:pt idx="445">0</cx:pt>
          <cx:pt idx="446">100</cx:pt>
          <cx:pt idx="448">10</cx:pt>
          <cx:pt idx="449">-50</cx:pt>
          <cx:pt idx="451">8</cx:pt>
          <cx:pt idx="452">15</cx:pt>
          <cx:pt idx="454">81</cx:pt>
          <cx:pt idx="455">-20</cx:pt>
          <cx:pt idx="456">30</cx:pt>
          <cx:pt idx="457">20</cx:pt>
          <cx:pt idx="458">10</cx:pt>
          <cx:pt idx="460">20</cx:pt>
          <cx:pt idx="465">-50</cx:pt>
          <cx:pt idx="466">66</cx:pt>
          <cx:pt idx="467">0</cx:pt>
          <cx:pt idx="472">42</cx:pt>
          <cx:pt idx="473">0</cx:pt>
          <cx:pt idx="474">-44</cx:pt>
          <cx:pt idx="481">-20</cx:pt>
          <cx:pt idx="482">-17</cx:pt>
          <cx:pt idx="483">0</cx:pt>
          <cx:pt idx="484">-95</cx:pt>
          <cx:pt idx="487">0</cx:pt>
          <cx:pt idx="488">1</cx:pt>
          <cx:pt idx="489">23</cx:pt>
          <cx:pt idx="490">-20</cx:pt>
          <cx:pt idx="491">43</cx:pt>
          <cx:pt idx="493">-67</cx:pt>
          <cx:pt idx="496">95</cx:pt>
        </cx:lvl>
      </cx:numDim>
    </cx:data>
  </cx:chartData>
  <cx:chart>
    <cx:plotArea>
      <cx:plotAreaRegion>
        <cx:series layoutId="clusteredColumn" uniqueId="{107C70A7-0970-4601-8B2D-E672F448A2C6}">
          <cx:tx>
            <cx:txData>
              <cx:f>Volume!$A$1:$A$3</cx:f>
              <cx:v>n_custvol_1 Please indicate on the slider below how your 2021 customer volume changed:Note: Slide to 100 if you experienced equal to or greater than 100% increase. - Percent Change Compared to 2019 {"ImportId":"QID7_1"}</cx:v>
            </cx:txData>
          </cx:tx>
          <cx:dataLabels pos="inEnd">
            <cx:txPr>
              <a:bodyPr spcFirstLastPara="1" vertOverflow="ellipsis" horzOverflow="overflow" wrap="square" lIns="0" tIns="0" rIns="0" bIns="0" anchor="ctr" anchorCtr="1"/>
              <a:lstStyle/>
              <a:p>
                <a:pPr algn="ctr" rtl="0">
                  <a:defRPr sz="1600" b="1">
                    <a:solidFill>
                      <a:schemeClr val="bg1"/>
                    </a:solidFill>
                  </a:defRPr>
                </a:pPr>
                <a:endParaRPr lang="en-US" sz="1600" b="1" i="0" u="none" strike="noStrike" baseline="0">
                  <a:solidFill>
                    <a:schemeClr val="bg1"/>
                  </a:solidFill>
                  <a:latin typeface="Arial" panose="020B0604020202020204"/>
                </a:endParaRPr>
              </a:p>
            </cx:txPr>
            <cx:visibility seriesName="0" categoryName="0" value="1"/>
          </cx:dataLabels>
          <cx:dataId val="0"/>
          <cx:layoutPr>
            <cx:binning intervalClosed="r">
              <cx:binSize val="20"/>
            </cx:binning>
          </cx:layoutPr>
        </cx:series>
      </cx:plotAreaRegion>
      <cx:axis id="0">
        <cx:catScaling gapWidth="0.0599999987"/>
        <cx:title>
          <cx:tx>
            <cx:txData>
              <cx:v>2021 % Change Over 2019</cx:v>
            </cx:txData>
          </cx:tx>
          <cx:txPr>
            <a:bodyPr spcFirstLastPara="1" vertOverflow="ellipsis" horzOverflow="overflow" wrap="square" lIns="0" tIns="0" rIns="0" bIns="0" anchor="ctr" anchorCtr="1"/>
            <a:lstStyle/>
            <a:p>
              <a:pPr algn="ctr" rtl="0">
                <a:defRPr sz="1200"/>
              </a:pPr>
              <a:r>
                <a:rPr lang="en-US" sz="1200" b="0" i="0" u="none" strike="noStrike" baseline="0">
                  <a:solidFill>
                    <a:sysClr val="windowText" lastClr="000000">
                      <a:lumMod val="75000"/>
                      <a:lumOff val="25000"/>
                    </a:sysClr>
                  </a:solidFill>
                  <a:latin typeface="Calibri" panose="020F0502020204030204"/>
                </a:rPr>
                <a:t>2021 % Change Over 2019</a:t>
              </a:r>
            </a:p>
          </cx:txPr>
        </cx:title>
        <cx:tickLabels/>
        <cx:txPr>
          <a:bodyPr spcFirstLastPara="1" vertOverflow="ellipsis" horzOverflow="overflow" wrap="square" lIns="0" tIns="0" rIns="0" bIns="0" anchor="ctr" anchorCtr="1"/>
          <a:lstStyle/>
          <a:p>
            <a:pPr algn="ctr" rtl="0">
              <a:defRPr sz="1200"/>
            </a:pPr>
            <a:endParaRPr lang="en-US" sz="1200" b="0" i="0" u="none" strike="noStrike" baseline="0">
              <a:solidFill>
                <a:prstClr val="black">
                  <a:lumMod val="75000"/>
                  <a:lumOff val="25000"/>
                </a:prstClr>
              </a:solidFill>
              <a:latin typeface="Arial" panose="020B0604020202020204"/>
            </a:endParaRPr>
          </a:p>
        </cx:txPr>
      </cx:axis>
      <cx:axis id="1" hidden="1">
        <cx:valScaling/>
        <cx:title>
          <cx:tx>
            <cx:txData>
              <cx:v>Number of Respondents</cx:v>
            </cx:txData>
          </cx:tx>
          <cx:txPr>
            <a:bodyPr spcFirstLastPara="1" vertOverflow="ellipsis" horzOverflow="overflow" wrap="square" lIns="0" tIns="0" rIns="0" bIns="0" anchor="ctr" anchorCtr="1"/>
            <a:lstStyle/>
            <a:p>
              <a:pPr algn="ctr" rtl="0">
                <a:defRPr sz="1400" b="1"/>
              </a:pPr>
              <a:r>
                <a:rPr lang="en-US" sz="1400" b="1" i="0" u="none" strike="noStrike" baseline="0" dirty="0">
                  <a:solidFill>
                    <a:prstClr val="black">
                      <a:lumMod val="75000"/>
                      <a:lumOff val="25000"/>
                    </a:prstClr>
                  </a:solidFill>
                  <a:latin typeface="Arial" panose="020B0604020202020204"/>
                </a:rPr>
                <a:t>Number of Respondents</a:t>
              </a:r>
            </a:p>
          </cx:txPr>
        </cx:title>
        <cx:majorGridlines/>
        <cx:tickLabels/>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Volume!$B$4:$B$500</cx:f>
        <cx:lvl ptCount="497" formatCode="General">
          <cx:pt idx="1">83</cx:pt>
          <cx:pt idx="3">81</cx:pt>
          <cx:pt idx="4">56</cx:pt>
          <cx:pt idx="5">0</cx:pt>
          <cx:pt idx="6">10</cx:pt>
          <cx:pt idx="8">90</cx:pt>
          <cx:pt idx="9">0</cx:pt>
          <cx:pt idx="14">-9</cx:pt>
          <cx:pt idx="15">16</cx:pt>
          <cx:pt idx="16">-40</cx:pt>
          <cx:pt idx="17">30</cx:pt>
          <cx:pt idx="18">42</cx:pt>
          <cx:pt idx="20">0</cx:pt>
          <cx:pt idx="22">1</cx:pt>
          <cx:pt idx="25">0</cx:pt>
          <cx:pt idx="26">100</cx:pt>
          <cx:pt idx="27">90</cx:pt>
          <cx:pt idx="28">25</cx:pt>
          <cx:pt idx="29">26</cx:pt>
          <cx:pt idx="30">100</cx:pt>
          <cx:pt idx="31">100</cx:pt>
          <cx:pt idx="32">-20</cx:pt>
          <cx:pt idx="33">-42</cx:pt>
          <cx:pt idx="34">45</cx:pt>
          <cx:pt idx="35">6</cx:pt>
          <cx:pt idx="36">-27</cx:pt>
          <cx:pt idx="37">30</cx:pt>
          <cx:pt idx="38">10</cx:pt>
          <cx:pt idx="39">0</cx:pt>
          <cx:pt idx="41">50</cx:pt>
          <cx:pt idx="42">64</cx:pt>
          <cx:pt idx="43">41</cx:pt>
          <cx:pt idx="44">64</cx:pt>
          <cx:pt idx="45">20</cx:pt>
          <cx:pt idx="46">0</cx:pt>
          <cx:pt idx="47">10</cx:pt>
          <cx:pt idx="48">46</cx:pt>
          <cx:pt idx="49">80</cx:pt>
          <cx:pt idx="50">11</cx:pt>
          <cx:pt idx="51">18</cx:pt>
          <cx:pt idx="52">87</cx:pt>
          <cx:pt idx="53">0</cx:pt>
          <cx:pt idx="54">80</cx:pt>
          <cx:pt idx="55">0</cx:pt>
          <cx:pt idx="56">20</cx:pt>
          <cx:pt idx="57">0</cx:pt>
          <cx:pt idx="58">20</cx:pt>
          <cx:pt idx="59">48</cx:pt>
          <cx:pt idx="60">35</cx:pt>
          <cx:pt idx="61">100</cx:pt>
          <cx:pt idx="62">81</cx:pt>
          <cx:pt idx="63">20</cx:pt>
          <cx:pt idx="64">35</cx:pt>
          <cx:pt idx="65">28</cx:pt>
          <cx:pt idx="66">0</cx:pt>
          <cx:pt idx="67">-21</cx:pt>
          <cx:pt idx="68">25</cx:pt>
          <cx:pt idx="69">90</cx:pt>
          <cx:pt idx="70">100</cx:pt>
          <cx:pt idx="71">100</cx:pt>
          <cx:pt idx="72">27</cx:pt>
          <cx:pt idx="73">75</cx:pt>
          <cx:pt idx="74">32</cx:pt>
          <cx:pt idx="75">0</cx:pt>
          <cx:pt idx="76">10</cx:pt>
          <cx:pt idx="77">2</cx:pt>
          <cx:pt idx="78">96</cx:pt>
          <cx:pt idx="79">40</cx:pt>
          <cx:pt idx="81">15</cx:pt>
          <cx:pt idx="82">35</cx:pt>
          <cx:pt idx="83">0</cx:pt>
          <cx:pt idx="84">100</cx:pt>
          <cx:pt idx="85">100</cx:pt>
          <cx:pt idx="86">0</cx:pt>
          <cx:pt idx="87">100</cx:pt>
          <cx:pt idx="88">30</cx:pt>
          <cx:pt idx="89">35</cx:pt>
          <cx:pt idx="90">21</cx:pt>
          <cx:pt idx="91">20</cx:pt>
          <cx:pt idx="92">20</cx:pt>
          <cx:pt idx="93">20</cx:pt>
          <cx:pt idx="95">0</cx:pt>
          <cx:pt idx="96">100</cx:pt>
          <cx:pt idx="97">40</cx:pt>
          <cx:pt idx="98">0</cx:pt>
          <cx:pt idx="99">14</cx:pt>
          <cx:pt idx="100">-20</cx:pt>
          <cx:pt idx="102">0</cx:pt>
          <cx:pt idx="103">60</cx:pt>
          <cx:pt idx="104">50</cx:pt>
          <cx:pt idx="105">81</cx:pt>
          <cx:pt idx="106">25</cx:pt>
          <cx:pt idx="107">12</cx:pt>
          <cx:pt idx="108">-65</cx:pt>
          <cx:pt idx="109">30</cx:pt>
          <cx:pt idx="111">0</cx:pt>
          <cx:pt idx="112">46</cx:pt>
          <cx:pt idx="113">100</cx:pt>
          <cx:pt idx="114">-19</cx:pt>
          <cx:pt idx="115">25</cx:pt>
          <cx:pt idx="116">100</cx:pt>
          <cx:pt idx="118">20</cx:pt>
          <cx:pt idx="120">20</cx:pt>
          <cx:pt idx="121">-8</cx:pt>
          <cx:pt idx="122">20</cx:pt>
          <cx:pt idx="123">0</cx:pt>
          <cx:pt idx="124">94</cx:pt>
          <cx:pt idx="125">54</cx:pt>
          <cx:pt idx="126">25</cx:pt>
          <cx:pt idx="128">25</cx:pt>
          <cx:pt idx="129">34</cx:pt>
          <cx:pt idx="130">34</cx:pt>
          <cx:pt idx="131">35</cx:pt>
          <cx:pt idx="132">-50</cx:pt>
          <cx:pt idx="133">0</cx:pt>
          <cx:pt idx="134">20</cx:pt>
          <cx:pt idx="135">0</cx:pt>
          <cx:pt idx="136">35</cx:pt>
          <cx:pt idx="137">40</cx:pt>
          <cx:pt idx="138">45</cx:pt>
          <cx:pt idx="139">20</cx:pt>
          <cx:pt idx="140">20</cx:pt>
          <cx:pt idx="141">89</cx:pt>
          <cx:pt idx="142">-20</cx:pt>
          <cx:pt idx="143">40</cx:pt>
          <cx:pt idx="144">0</cx:pt>
          <cx:pt idx="145">100</cx:pt>
          <cx:pt idx="146">32</cx:pt>
          <cx:pt idx="147">0</cx:pt>
          <cx:pt idx="148">11</cx:pt>
          <cx:pt idx="149">31</cx:pt>
          <cx:pt idx="150">20</cx:pt>
          <cx:pt idx="151">100</cx:pt>
          <cx:pt idx="152">0</cx:pt>
          <cx:pt idx="153">10</cx:pt>
          <cx:pt idx="154">20</cx:pt>
          <cx:pt idx="155">0</cx:pt>
          <cx:pt idx="156">0</cx:pt>
          <cx:pt idx="157">-9</cx:pt>
          <cx:pt idx="158">24</cx:pt>
          <cx:pt idx="159">7</cx:pt>
          <cx:pt idx="160">69</cx:pt>
          <cx:pt idx="161">40</cx:pt>
          <cx:pt idx="162">100</cx:pt>
          <cx:pt idx="163">-100</cx:pt>
          <cx:pt idx="164">66</cx:pt>
          <cx:pt idx="165">0</cx:pt>
          <cx:pt idx="166">0</cx:pt>
          <cx:pt idx="167">40</cx:pt>
          <cx:pt idx="168">40</cx:pt>
          <cx:pt idx="169">40</cx:pt>
          <cx:pt idx="170">-20</cx:pt>
          <cx:pt idx="171">20</cx:pt>
          <cx:pt idx="172">46</cx:pt>
          <cx:pt idx="174">81</cx:pt>
          <cx:pt idx="175">-20</cx:pt>
          <cx:pt idx="176">0</cx:pt>
          <cx:pt idx="177">46</cx:pt>
          <cx:pt idx="178">100</cx:pt>
          <cx:pt idx="181">10</cx:pt>
          <cx:pt idx="182">0</cx:pt>
          <cx:pt idx="184">100</cx:pt>
          <cx:pt idx="185">21</cx:pt>
          <cx:pt idx="186">0</cx:pt>
          <cx:pt idx="187">20</cx:pt>
          <cx:pt idx="189">100</cx:pt>
          <cx:pt idx="190">0</cx:pt>
          <cx:pt idx="191">-90</cx:pt>
          <cx:pt idx="192">85</cx:pt>
          <cx:pt idx="193">55</cx:pt>
          <cx:pt idx="194">25</cx:pt>
          <cx:pt idx="195">51</cx:pt>
          <cx:pt idx="196">100</cx:pt>
          <cx:pt idx="197">0</cx:pt>
          <cx:pt idx="198">32</cx:pt>
          <cx:pt idx="199">90</cx:pt>
          <cx:pt idx="200">10</cx:pt>
          <cx:pt idx="201">100</cx:pt>
          <cx:pt idx="202">35</cx:pt>
          <cx:pt idx="203">0</cx:pt>
          <cx:pt idx="204">-8</cx:pt>
          <cx:pt idx="205">21</cx:pt>
          <cx:pt idx="206">-100</cx:pt>
          <cx:pt idx="207">34</cx:pt>
          <cx:pt idx="208">0</cx:pt>
          <cx:pt idx="210">20</cx:pt>
          <cx:pt idx="211">51</cx:pt>
          <cx:pt idx="212">-2</cx:pt>
          <cx:pt idx="213">30</cx:pt>
          <cx:pt idx="214">0</cx:pt>
          <cx:pt idx="215">0</cx:pt>
          <cx:pt idx="216">0</cx:pt>
          <cx:pt idx="217">80</cx:pt>
          <cx:pt idx="218">30</cx:pt>
          <cx:pt idx="219">-7</cx:pt>
          <cx:pt idx="220">100</cx:pt>
          <cx:pt idx="221">34</cx:pt>
          <cx:pt idx="222">61</cx:pt>
          <cx:pt idx="223">0</cx:pt>
          <cx:pt idx="224">25</cx:pt>
          <cx:pt idx="225">-30</cx:pt>
          <cx:pt idx="226">90</cx:pt>
          <cx:pt idx="227">100</cx:pt>
          <cx:pt idx="228">20</cx:pt>
          <cx:pt idx="229">23</cx:pt>
          <cx:pt idx="230">23</cx:pt>
          <cx:pt idx="231">0</cx:pt>
          <cx:pt idx="232">-38</cx:pt>
          <cx:pt idx="233">25</cx:pt>
          <cx:pt idx="234">100</cx:pt>
          <cx:pt idx="235">14</cx:pt>
          <cx:pt idx="236">0</cx:pt>
          <cx:pt idx="237">29</cx:pt>
          <cx:pt idx="238">55</cx:pt>
          <cx:pt idx="239">0</cx:pt>
          <cx:pt idx="240">3</cx:pt>
          <cx:pt idx="241">100</cx:pt>
          <cx:pt idx="242">15</cx:pt>
          <cx:pt idx="243">0</cx:pt>
          <cx:pt idx="244">20</cx:pt>
          <cx:pt idx="245">0</cx:pt>
          <cx:pt idx="246">0</cx:pt>
          <cx:pt idx="247">15</cx:pt>
          <cx:pt idx="248">35</cx:pt>
          <cx:pt idx="249">100</cx:pt>
          <cx:pt idx="250">-10</cx:pt>
          <cx:pt idx="251">29</cx:pt>
          <cx:pt idx="252">65</cx:pt>
          <cx:pt idx="253">100</cx:pt>
          <cx:pt idx="254">-50</cx:pt>
          <cx:pt idx="255">15</cx:pt>
          <cx:pt idx="256">25</cx:pt>
          <cx:pt idx="257">-80</cx:pt>
          <cx:pt idx="258">100</cx:pt>
          <cx:pt idx="261">20</cx:pt>
          <cx:pt idx="262">100</cx:pt>
          <cx:pt idx="265">25</cx:pt>
          <cx:pt idx="266">100</cx:pt>
          <cx:pt idx="267">50</cx:pt>
          <cx:pt idx="272">30</cx:pt>
          <cx:pt idx="276">-10</cx:pt>
          <cx:pt idx="280">30</cx:pt>
          <cx:pt idx="287">-37</cx:pt>
          <cx:pt idx="289">30</cx:pt>
          <cx:pt idx="290">15</cx:pt>
          <cx:pt idx="292">20</cx:pt>
          <cx:pt idx="293">87</cx:pt>
          <cx:pt idx="297">0</cx:pt>
          <cx:pt idx="299">65</cx:pt>
          <cx:pt idx="302">40</cx:pt>
          <cx:pt idx="303">10</cx:pt>
          <cx:pt idx="304">-30</cx:pt>
          <cx:pt idx="305">20</cx:pt>
          <cx:pt idx="307">0</cx:pt>
          <cx:pt idx="308">20</cx:pt>
          <cx:pt idx="309">0</cx:pt>
          <cx:pt idx="312">25</cx:pt>
          <cx:pt idx="314">40</cx:pt>
          <cx:pt idx="315">0</cx:pt>
          <cx:pt idx="318">-30</cx:pt>
          <cx:pt idx="319">0</cx:pt>
          <cx:pt idx="321">60</cx:pt>
          <cx:pt idx="322">13</cx:pt>
          <cx:pt idx="324">-40</cx:pt>
          <cx:pt idx="325">100</cx:pt>
          <cx:pt idx="326">1</cx:pt>
          <cx:pt idx="328">5</cx:pt>
          <cx:pt idx="329">24</cx:pt>
          <cx:pt idx="330">90</cx:pt>
          <cx:pt idx="333">0</cx:pt>
          <cx:pt idx="334">-60</cx:pt>
          <cx:pt idx="336">0</cx:pt>
          <cx:pt idx="337">100</cx:pt>
          <cx:pt idx="338">29</cx:pt>
          <cx:pt idx="340">0</cx:pt>
          <cx:pt idx="341">0</cx:pt>
          <cx:pt idx="342">10</cx:pt>
          <cx:pt idx="346">-21</cx:pt>
          <cx:pt idx="347">-88</cx:pt>
          <cx:pt idx="349">30</cx:pt>
          <cx:pt idx="350">0</cx:pt>
          <cx:pt idx="351">37</cx:pt>
          <cx:pt idx="352">75</cx:pt>
          <cx:pt idx="353">0</cx:pt>
          <cx:pt idx="354">19</cx:pt>
          <cx:pt idx="355">25</cx:pt>
          <cx:pt idx="356">15</cx:pt>
          <cx:pt idx="357">60</cx:pt>
          <cx:pt idx="359">0</cx:pt>
          <cx:pt idx="361">3</cx:pt>
          <cx:pt idx="362">20</cx:pt>
          <cx:pt idx="363">15</cx:pt>
          <cx:pt idx="364">51</cx:pt>
          <cx:pt idx="365">51</cx:pt>
          <cx:pt idx="366">5</cx:pt>
          <cx:pt idx="368">0</cx:pt>
          <cx:pt idx="370">25</cx:pt>
          <cx:pt idx="371">0</cx:pt>
          <cx:pt idx="372">44</cx:pt>
          <cx:pt idx="373">50</cx:pt>
          <cx:pt idx="374">40</cx:pt>
          <cx:pt idx="377">6</cx:pt>
          <cx:pt idx="378">22</cx:pt>
          <cx:pt idx="379">41</cx:pt>
          <cx:pt idx="380">0</cx:pt>
          <cx:pt idx="382">52</cx:pt>
          <cx:pt idx="383">7</cx:pt>
          <cx:pt idx="385">-79</cx:pt>
          <cx:pt idx="386">18</cx:pt>
          <cx:pt idx="387">-20</cx:pt>
          <cx:pt idx="388">33</cx:pt>
          <cx:pt idx="389">-20</cx:pt>
          <cx:pt idx="390">35</cx:pt>
          <cx:pt idx="391">100</cx:pt>
          <cx:pt idx="392">-25</cx:pt>
          <cx:pt idx="394">44</cx:pt>
          <cx:pt idx="395">30</cx:pt>
          <cx:pt idx="396">10</cx:pt>
          <cx:pt idx="397">20</cx:pt>
          <cx:pt idx="399">0</cx:pt>
          <cx:pt idx="400">0</cx:pt>
          <cx:pt idx="401">75</cx:pt>
          <cx:pt idx="402">21</cx:pt>
          <cx:pt idx="403">21</cx:pt>
          <cx:pt idx="404">-5</cx:pt>
          <cx:pt idx="405">-4</cx:pt>
          <cx:pt idx="406">14</cx:pt>
          <cx:pt idx="409">42</cx:pt>
          <cx:pt idx="410">-35</cx:pt>
          <cx:pt idx="411">41</cx:pt>
          <cx:pt idx="412">0</cx:pt>
          <cx:pt idx="414">0</cx:pt>
          <cx:pt idx="415">25</cx:pt>
          <cx:pt idx="416">30</cx:pt>
          <cx:pt idx="417">50</cx:pt>
          <cx:pt idx="418">86</cx:pt>
          <cx:pt idx="419">73</cx:pt>
          <cx:pt idx="420">9</cx:pt>
          <cx:pt idx="423">22</cx:pt>
          <cx:pt idx="424">23</cx:pt>
          <cx:pt idx="425">100</cx:pt>
          <cx:pt idx="427">0</cx:pt>
          <cx:pt idx="428">0</cx:pt>
          <cx:pt idx="429">1</cx:pt>
          <cx:pt idx="430">18</cx:pt>
          <cx:pt idx="431">20</cx:pt>
          <cx:pt idx="433">27</cx:pt>
          <cx:pt idx="434">-20</cx:pt>
          <cx:pt idx="435">23</cx:pt>
          <cx:pt idx="436">40</cx:pt>
          <cx:pt idx="437">36</cx:pt>
          <cx:pt idx="438">0</cx:pt>
          <cx:pt idx="440">35</cx:pt>
          <cx:pt idx="442">56</cx:pt>
          <cx:pt idx="443">100</cx:pt>
          <cx:pt idx="444">81</cx:pt>
          <cx:pt idx="445">0</cx:pt>
          <cx:pt idx="446">100</cx:pt>
          <cx:pt idx="448">10</cx:pt>
          <cx:pt idx="449">50</cx:pt>
          <cx:pt idx="451">34</cx:pt>
          <cx:pt idx="452">20</cx:pt>
          <cx:pt idx="454">70</cx:pt>
          <cx:pt idx="455">0</cx:pt>
          <cx:pt idx="456">50</cx:pt>
          <cx:pt idx="457">20</cx:pt>
          <cx:pt idx="458">15</cx:pt>
          <cx:pt idx="460">20</cx:pt>
          <cx:pt idx="465">15</cx:pt>
          <cx:pt idx="466">100</cx:pt>
          <cx:pt idx="467">70</cx:pt>
          <cx:pt idx="472">76</cx:pt>
          <cx:pt idx="473">100</cx:pt>
          <cx:pt idx="474">-65</cx:pt>
          <cx:pt idx="481">85</cx:pt>
          <cx:pt idx="482">23</cx:pt>
          <cx:pt idx="483">0</cx:pt>
          <cx:pt idx="484">10</cx:pt>
          <cx:pt idx="487">1</cx:pt>
          <cx:pt idx="488">20</cx:pt>
          <cx:pt idx="489">45</cx:pt>
          <cx:pt idx="490">0</cx:pt>
          <cx:pt idx="491">86</cx:pt>
          <cx:pt idx="493">81</cx:pt>
          <cx:pt idx="496">100</cx:pt>
        </cx:lvl>
      </cx:numDim>
    </cx:data>
  </cx:chartData>
  <cx:chart>
    <cx:plotArea>
      <cx:plotAreaRegion>
        <cx:series layoutId="clusteredColumn" uniqueId="{107C70A7-0970-4601-8B2D-E672F448A2C6}">
          <cx:tx>
            <cx:txData>
              <cx:f>Volume!$A$1:$A$3</cx:f>
              <cx:v>n_custvol_1 Please indicate on the slider below how your 2021 customer volume changed:Note: Slide to 100 if you experienced equal to or greater than 100% increase. - Percent Change Compared to 2019 {"ImportId":"QID7_1"}</cx:v>
            </cx:txData>
          </cx:tx>
          <cx:dataLabels pos="inEnd">
            <cx:txPr>
              <a:bodyPr spcFirstLastPara="1" vertOverflow="ellipsis" horzOverflow="overflow" wrap="square" lIns="0" tIns="0" rIns="0" bIns="0" anchor="ctr" anchorCtr="1"/>
              <a:lstStyle/>
              <a:p>
                <a:pPr algn="ctr" rtl="0">
                  <a:defRPr sz="1600" b="1">
                    <a:solidFill>
                      <a:schemeClr val="bg1"/>
                    </a:solidFill>
                  </a:defRPr>
                </a:pPr>
                <a:endParaRPr lang="en-US" sz="1600" b="1" i="0" u="none" strike="noStrike" baseline="0">
                  <a:solidFill>
                    <a:schemeClr val="bg1"/>
                  </a:solidFill>
                  <a:latin typeface="Arial" panose="020B0604020202020204"/>
                </a:endParaRPr>
              </a:p>
            </cx:txPr>
            <cx:visibility seriesName="0" categoryName="0" value="1"/>
          </cx:dataLabels>
          <cx:dataId val="0"/>
          <cx:layoutPr>
            <cx:binning intervalClosed="r">
              <cx:binSize val="20"/>
            </cx:binning>
          </cx:layoutPr>
        </cx:series>
      </cx:plotAreaRegion>
      <cx:axis id="0">
        <cx:catScaling gapWidth="0.0599999987"/>
        <cx:title>
          <cx:tx>
            <cx:txData>
              <cx:v>2021 % Change Over 2020</cx:v>
            </cx:txData>
          </cx:tx>
          <cx:txPr>
            <a:bodyPr spcFirstLastPara="1" vertOverflow="ellipsis" horzOverflow="overflow" wrap="square" lIns="0" tIns="0" rIns="0" bIns="0" anchor="ctr" anchorCtr="1"/>
            <a:lstStyle/>
            <a:p>
              <a:pPr algn="ctr" rtl="0">
                <a:defRPr sz="1200"/>
              </a:pPr>
              <a:r>
                <a:rPr lang="en-US" sz="1200" b="0" i="0" u="none" strike="noStrike" baseline="0">
                  <a:solidFill>
                    <a:sysClr val="windowText" lastClr="000000">
                      <a:lumMod val="75000"/>
                      <a:lumOff val="25000"/>
                    </a:sysClr>
                  </a:solidFill>
                  <a:latin typeface="Calibri" panose="020F0502020204030204"/>
                </a:rPr>
                <a:t>2021 % Change Over 2020</a:t>
              </a:r>
            </a:p>
          </cx:txPr>
        </cx:title>
        <cx:tickLabels/>
        <cx:txPr>
          <a:bodyPr spcFirstLastPara="1" vertOverflow="ellipsis" horzOverflow="overflow" wrap="square" lIns="0" tIns="0" rIns="0" bIns="0" anchor="ctr" anchorCtr="1"/>
          <a:lstStyle/>
          <a:p>
            <a:pPr algn="ctr" rtl="0">
              <a:defRPr sz="1200"/>
            </a:pPr>
            <a:endParaRPr lang="en-US" sz="1200" b="0" i="0" u="none" strike="noStrike" baseline="0">
              <a:solidFill>
                <a:prstClr val="black">
                  <a:lumMod val="75000"/>
                  <a:lumOff val="25000"/>
                </a:prstClr>
              </a:solidFill>
              <a:latin typeface="Arial" panose="020B0604020202020204"/>
            </a:endParaRPr>
          </a:p>
        </cx:txPr>
      </cx:axis>
      <cx:axis id="1" hidden="1">
        <cx:valScaling/>
        <cx:title>
          <cx:tx>
            <cx:txData>
              <cx:v>Number of Respondents</cx:v>
            </cx:txData>
          </cx:tx>
          <cx:txPr>
            <a:bodyPr spcFirstLastPara="1" vertOverflow="ellipsis" horzOverflow="overflow" wrap="square" lIns="0" tIns="0" rIns="0" bIns="0" anchor="ctr" anchorCtr="1"/>
            <a:lstStyle/>
            <a:p>
              <a:pPr algn="ctr" rtl="0">
                <a:defRPr sz="1400" b="1"/>
              </a:pPr>
              <a:r>
                <a:rPr lang="en-US" sz="1400" b="1" i="0" u="none" strike="noStrike" baseline="0" dirty="0">
                  <a:solidFill>
                    <a:prstClr val="black">
                      <a:lumMod val="75000"/>
                      <a:lumOff val="25000"/>
                    </a:prstClr>
                  </a:solidFill>
                  <a:latin typeface="Arial" panose="020B0604020202020204"/>
                </a:rPr>
                <a:t>Number of Respondents</a:t>
              </a:r>
            </a:p>
          </cx:txPr>
        </cx:title>
        <cx:majorGridlines/>
        <cx:tickLabels/>
      </cx:axis>
    </cx:plotArea>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Understaffed!$K$7:$K$11</cx:f>
        <cx:lvl ptCount="5">
          <cx:pt idx="0">Restaurants</cx:pt>
          <cx:pt idx="1">Hotels</cx:pt>
          <cx:pt idx="2">Breweries</cx:pt>
          <cx:pt idx="3">Retail</cx:pt>
          <cx:pt idx="4">Outfitters</cx:pt>
        </cx:lvl>
      </cx:strDim>
      <cx:numDim type="val">
        <cx:f>Understaffed!$L$7:$L$11</cx:f>
        <cx:lvl ptCount="5" formatCode="0%">
          <cx:pt idx="0">0.79000000000000004</cx:pt>
          <cx:pt idx="1">0.76000000000000001</cx:pt>
          <cx:pt idx="2">0.56999999999999995</cx:pt>
          <cx:pt idx="3">0.47999999999999998</cx:pt>
          <cx:pt idx="4">0.46000000000000002</cx:pt>
        </cx:lvl>
      </cx:numDim>
    </cx:data>
  </cx:chartData>
  <cx:chart>
    <cx:plotArea>
      <cx:plotAreaRegion>
        <cx:series layoutId="funnel" uniqueId="{5908537E-CD81-4B9B-84B4-FAAF8C3FA121}">
          <cx:dataLabels>
            <cx:txPr>
              <a:bodyPr spcFirstLastPara="1" vertOverflow="ellipsis" horzOverflow="overflow" wrap="square" lIns="0" tIns="0" rIns="0" bIns="0" anchor="ctr" anchorCtr="1"/>
              <a:lstStyle/>
              <a:p>
                <a:pPr algn="ctr" rtl="0">
                  <a:defRPr sz="1600" b="1">
                    <a:solidFill>
                      <a:schemeClr val="bg1"/>
                    </a:solidFill>
                  </a:defRPr>
                </a:pPr>
                <a:endParaRPr lang="en-US" sz="1600" b="1" i="0" u="none" strike="noStrike" baseline="0">
                  <a:solidFill>
                    <a:schemeClr val="bg1"/>
                  </a:solidFill>
                  <a:latin typeface="Arial" panose="020B0604020202020204"/>
                </a:endParaRPr>
              </a:p>
            </cx:txPr>
            <cx:visibility seriesName="0" categoryName="0" value="1"/>
          </cx:dataLabels>
          <cx:dataId val="0"/>
        </cx:series>
      </cx:plotAreaRegion>
      <cx:axis id="0">
        <cx:catScaling gapWidth="0.0599999987"/>
        <cx:tickLabels/>
        <cx:txPr>
          <a:bodyPr spcFirstLastPara="1" vertOverflow="ellipsis" horzOverflow="overflow" wrap="square" lIns="0" tIns="0" rIns="0" bIns="0" anchor="ctr" anchorCtr="1"/>
          <a:lstStyle/>
          <a:p>
            <a:pPr algn="ctr" rtl="0">
              <a:defRPr sz="1100" b="1"/>
            </a:pPr>
            <a:endParaRPr lang="en-US" sz="1100" b="1" i="0" u="none" strike="noStrike" baseline="0">
              <a:solidFill>
                <a:prstClr val="black">
                  <a:lumMod val="65000"/>
                  <a:lumOff val="35000"/>
                </a:prstClr>
              </a:solidFill>
              <a:latin typeface="Arial" panose="020B0604020202020204"/>
            </a:endParaRPr>
          </a:p>
        </cx:txPr>
      </cx:axis>
    </cx:plotArea>
  </cx:chart>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Sheet6!$A$4:$A$500</cx:f>
        <cx:lvl ptCount="497" formatCode="General">
          <cx:pt idx="1">10</cx:pt>
          <cx:pt idx="3">0</cx:pt>
          <cx:pt idx="4">0</cx:pt>
          <cx:pt idx="5">0</cx:pt>
          <cx:pt idx="6">13</cx:pt>
          <cx:pt idx="8">11</cx:pt>
          <cx:pt idx="9">0</cx:pt>
          <cx:pt idx="14">71</cx:pt>
          <cx:pt idx="15">32</cx:pt>
          <cx:pt idx="16">-43</cx:pt>
          <cx:pt idx="17">94</cx:pt>
          <cx:pt idx="18">57</cx:pt>
          <cx:pt idx="20">0</cx:pt>
          <cx:pt idx="22">0</cx:pt>
          <cx:pt idx="25">20</cx:pt>
          <cx:pt idx="26">15</cx:pt>
          <cx:pt idx="27">15</cx:pt>
          <cx:pt idx="28">25</cx:pt>
          <cx:pt idx="29">0</cx:pt>
          <cx:pt idx="30">100</cx:pt>
          <cx:pt idx="31">10</cx:pt>
          <cx:pt idx="32">20</cx:pt>
          <cx:pt idx="33">-67</cx:pt>
          <cx:pt idx="34">15</cx:pt>
          <cx:pt idx="35">8</cx:pt>
          <cx:pt idx="36">0</cx:pt>
          <cx:pt idx="37">0</cx:pt>
          <cx:pt idx="38">0</cx:pt>
          <cx:pt idx="39">10</cx:pt>
          <cx:pt idx="41">0</cx:pt>
          <cx:pt idx="42">20</cx:pt>
          <cx:pt idx="43">11</cx:pt>
          <cx:pt idx="44">18</cx:pt>
          <cx:pt idx="45">0</cx:pt>
          <cx:pt idx="46">0</cx:pt>
          <cx:pt idx="47">5</cx:pt>
          <cx:pt idx="48">0</cx:pt>
          <cx:pt idx="49">42</cx:pt>
          <cx:pt idx="50">10</cx:pt>
          <cx:pt idx="51">11</cx:pt>
          <cx:pt idx="52">20</cx:pt>
          <cx:pt idx="53">-22</cx:pt>
          <cx:pt idx="54">100</cx:pt>
          <cx:pt idx="55">40</cx:pt>
          <cx:pt idx="56">10</cx:pt>
          <cx:pt idx="57">20</cx:pt>
          <cx:pt idx="58">0</cx:pt>
          <cx:pt idx="59">25</cx:pt>
          <cx:pt idx="60">20</cx:pt>
          <cx:pt idx="61">100</cx:pt>
          <cx:pt idx="62">0</cx:pt>
          <cx:pt idx="63">20</cx:pt>
          <cx:pt idx="64">15</cx:pt>
          <cx:pt idx="65">15</cx:pt>
          <cx:pt idx="66">-20</cx:pt>
          <cx:pt idx="67">-25</cx:pt>
          <cx:pt idx="68">0</cx:pt>
          <cx:pt idx="69">30</cx:pt>
          <cx:pt idx="70">0</cx:pt>
          <cx:pt idx="71">0</cx:pt>
          <cx:pt idx="72">10</cx:pt>
          <cx:pt idx="73">33</cx:pt>
          <cx:pt idx="74">34</cx:pt>
          <cx:pt idx="75">0</cx:pt>
          <cx:pt idx="76">3</cx:pt>
          <cx:pt idx="77">51</cx:pt>
          <cx:pt idx="78">52</cx:pt>
          <cx:pt idx="79">10</cx:pt>
          <cx:pt idx="81">10</cx:pt>
          <cx:pt idx="82">17</cx:pt>
          <cx:pt idx="83">0</cx:pt>
          <cx:pt idx="84">88</cx:pt>
          <cx:pt idx="85">100</cx:pt>
          <cx:pt idx="86">21</cx:pt>
          <cx:pt idx="87">95</cx:pt>
          <cx:pt idx="88">10</cx:pt>
          <cx:pt idx="89">21</cx:pt>
          <cx:pt idx="90">5</cx:pt>
          <cx:pt idx="91">25</cx:pt>
          <cx:pt idx="92">8</cx:pt>
          <cx:pt idx="93">0</cx:pt>
          <cx:pt idx="95">0</cx:pt>
          <cx:pt idx="96">6</cx:pt>
          <cx:pt idx="97">5</cx:pt>
          <cx:pt idx="98">20</cx:pt>
          <cx:pt idx="99">11</cx:pt>
          <cx:pt idx="100">-30</cx:pt>
          <cx:pt idx="102">0</cx:pt>
          <cx:pt idx="103">20</cx:pt>
          <cx:pt idx="104">61</cx:pt>
          <cx:pt idx="105">43</cx:pt>
          <cx:pt idx="106">25</cx:pt>
          <cx:pt idx="107">8</cx:pt>
          <cx:pt idx="108">-40</cx:pt>
          <cx:pt idx="109">0</cx:pt>
          <cx:pt idx="111">0</cx:pt>
          <cx:pt idx="112">40</cx:pt>
          <cx:pt idx="113">21</cx:pt>
          <cx:pt idx="114">-25</cx:pt>
          <cx:pt idx="115">5</cx:pt>
          <cx:pt idx="116">97</cx:pt>
          <cx:pt idx="118">0</cx:pt>
          <cx:pt idx="120">30</cx:pt>
          <cx:pt idx="121">10</cx:pt>
          <cx:pt idx="122">20</cx:pt>
          <cx:pt idx="123">0</cx:pt>
          <cx:pt idx="124">74</cx:pt>
          <cx:pt idx="125">25</cx:pt>
          <cx:pt idx="126">5</cx:pt>
          <cx:pt idx="128">10</cx:pt>
          <cx:pt idx="129">0</cx:pt>
          <cx:pt idx="130">5</cx:pt>
          <cx:pt idx="131">50</cx:pt>
          <cx:pt idx="132">39</cx:pt>
          <cx:pt idx="133">43</cx:pt>
          <cx:pt idx="134">21</cx:pt>
          <cx:pt idx="135">0</cx:pt>
          <cx:pt idx="136">35</cx:pt>
          <cx:pt idx="137">20</cx:pt>
          <cx:pt idx="138">30</cx:pt>
          <cx:pt idx="139">30</cx:pt>
          <cx:pt idx="140">19</cx:pt>
          <cx:pt idx="141">20</cx:pt>
          <cx:pt idx="142">100</cx:pt>
          <cx:pt idx="143">24</cx:pt>
          <cx:pt idx="144">0</cx:pt>
          <cx:pt idx="145">65</cx:pt>
          <cx:pt idx="146">19</cx:pt>
          <cx:pt idx="147">0</cx:pt>
          <cx:pt idx="148">31</cx:pt>
          <cx:pt idx="149">15</cx:pt>
          <cx:pt idx="150">20</cx:pt>
          <cx:pt idx="151">0</cx:pt>
          <cx:pt idx="152">0</cx:pt>
          <cx:pt idx="153">0</cx:pt>
          <cx:pt idx="154">0</cx:pt>
          <cx:pt idx="155">20</cx:pt>
          <cx:pt idx="156">41</cx:pt>
          <cx:pt idx="157">0</cx:pt>
          <cx:pt idx="158">0</cx:pt>
          <cx:pt idx="159">5</cx:pt>
          <cx:pt idx="160">24</cx:pt>
          <cx:pt idx="161">50</cx:pt>
          <cx:pt idx="162">21</cx:pt>
          <cx:pt idx="163">0</cx:pt>
          <cx:pt idx="164">23</cx:pt>
          <cx:pt idx="165">47</cx:pt>
          <cx:pt idx="166">0</cx:pt>
          <cx:pt idx="167">25</cx:pt>
          <cx:pt idx="168">23</cx:pt>
          <cx:pt idx="169">30</cx:pt>
          <cx:pt idx="170">50</cx:pt>
          <cx:pt idx="171">10</cx:pt>
          <cx:pt idx="172">-33</cx:pt>
          <cx:pt idx="174">22</cx:pt>
          <cx:pt idx="175">21</cx:pt>
          <cx:pt idx="176">0</cx:pt>
          <cx:pt idx="177">10</cx:pt>
          <cx:pt idx="178">40</cx:pt>
          <cx:pt idx="181">20</cx:pt>
          <cx:pt idx="182">10</cx:pt>
          <cx:pt idx="184">30</cx:pt>
          <cx:pt idx="185">0</cx:pt>
          <cx:pt idx="186">0</cx:pt>
          <cx:pt idx="187">20</cx:pt>
          <cx:pt idx="189">100</cx:pt>
          <cx:pt idx="190">25</cx:pt>
          <cx:pt idx="191">58</cx:pt>
          <cx:pt idx="192">-5</cx:pt>
          <cx:pt idx="193">57</cx:pt>
          <cx:pt idx="194">20</cx:pt>
          <cx:pt idx="195">10</cx:pt>
          <cx:pt idx="196">19</cx:pt>
          <cx:pt idx="197">10</cx:pt>
          <cx:pt idx="198">25</cx:pt>
          <cx:pt idx="199">50</cx:pt>
          <cx:pt idx="200">100</cx:pt>
          <cx:pt idx="201">-5</cx:pt>
          <cx:pt idx="202">50</cx:pt>
          <cx:pt idx="203">100</cx:pt>
          <cx:pt idx="204">-6</cx:pt>
          <cx:pt idx="205">23</cx:pt>
          <cx:pt idx="206">21</cx:pt>
          <cx:pt idx="207">19</cx:pt>
          <cx:pt idx="208">0</cx:pt>
          <cx:pt idx="210">41</cx:pt>
          <cx:pt idx="211">20</cx:pt>
          <cx:pt idx="212">1</cx:pt>
          <cx:pt idx="213">20</cx:pt>
          <cx:pt idx="214">21</cx:pt>
          <cx:pt idx="215">6</cx:pt>
          <cx:pt idx="216">0</cx:pt>
          <cx:pt idx="217">10</cx:pt>
          <cx:pt idx="218">42</cx:pt>
          <cx:pt idx="219">0</cx:pt>
          <cx:pt idx="220">39</cx:pt>
          <cx:pt idx="221">15</cx:pt>
          <cx:pt idx="222">21</cx:pt>
          <cx:pt idx="223">0</cx:pt>
          <cx:pt idx="224">0</cx:pt>
          <cx:pt idx="225">15</cx:pt>
          <cx:pt idx="226">30</cx:pt>
          <cx:pt idx="227">0</cx:pt>
          <cx:pt idx="228">-15</cx:pt>
          <cx:pt idx="229">0</cx:pt>
          <cx:pt idx="230">21</cx:pt>
          <cx:pt idx="231">13</cx:pt>
          <cx:pt idx="232">21</cx:pt>
          <cx:pt idx="233">2</cx:pt>
          <cx:pt idx="234">20</cx:pt>
          <cx:pt idx="235">0</cx:pt>
          <cx:pt idx="236">21</cx:pt>
          <cx:pt idx="237">82</cx:pt>
          <cx:pt idx="238">32</cx:pt>
          <cx:pt idx="239">0</cx:pt>
          <cx:pt idx="241">40</cx:pt>
          <cx:pt idx="242">15</cx:pt>
          <cx:pt idx="244">10</cx:pt>
          <cx:pt idx="245">20</cx:pt>
          <cx:pt idx="246">25</cx:pt>
          <cx:pt idx="247">37</cx:pt>
          <cx:pt idx="248">0</cx:pt>
          <cx:pt idx="249">80</cx:pt>
          <cx:pt idx="250">10</cx:pt>
          <cx:pt idx="251">0</cx:pt>
          <cx:pt idx="252">10</cx:pt>
          <cx:pt idx="253">25</cx:pt>
          <cx:pt idx="254">100</cx:pt>
          <cx:pt idx="255">2</cx:pt>
          <cx:pt idx="256">34</cx:pt>
          <cx:pt idx="257">-81</cx:pt>
          <cx:pt idx="258">50</cx:pt>
          <cx:pt idx="261">20</cx:pt>
          <cx:pt idx="262">0</cx:pt>
          <cx:pt idx="276">1</cx:pt>
          <cx:pt idx="287">28</cx:pt>
          <cx:pt idx="289">8</cx:pt>
          <cx:pt idx="290">0</cx:pt>
          <cx:pt idx="292">15</cx:pt>
          <cx:pt idx="293">0</cx:pt>
          <cx:pt idx="302">40</cx:pt>
          <cx:pt idx="303">10</cx:pt>
          <cx:pt idx="304">24</cx:pt>
          <cx:pt idx="305">20</cx:pt>
          <cx:pt idx="308">0</cx:pt>
          <cx:pt idx="312">0</cx:pt>
          <cx:pt idx="314">10</cx:pt>
          <cx:pt idx="318">10</cx:pt>
          <cx:pt idx="319">100</cx:pt>
          <cx:pt idx="321">10</cx:pt>
          <cx:pt idx="322">2</cx:pt>
          <cx:pt idx="324">25</cx:pt>
          <cx:pt idx="325">20</cx:pt>
          <cx:pt idx="328">14</cx:pt>
          <cx:pt idx="329">10</cx:pt>
          <cx:pt idx="330">0</cx:pt>
          <cx:pt idx="333">0</cx:pt>
          <cx:pt idx="334">100</cx:pt>
          <cx:pt idx="336">0</cx:pt>
          <cx:pt idx="338">40</cx:pt>
          <cx:pt idx="340">11</cx:pt>
          <cx:pt idx="341">8</cx:pt>
          <cx:pt idx="342">5</cx:pt>
          <cx:pt idx="347">100</cx:pt>
          <cx:pt idx="349">100</cx:pt>
          <cx:pt idx="350">-19</cx:pt>
          <cx:pt idx="351">20</cx:pt>
          <cx:pt idx="352">20</cx:pt>
          <cx:pt idx="353">20</cx:pt>
          <cx:pt idx="354">35</cx:pt>
          <cx:pt idx="355">0</cx:pt>
          <cx:pt idx="357">20</cx:pt>
          <cx:pt idx="359">0</cx:pt>
          <cx:pt idx="361">0</cx:pt>
          <cx:pt idx="362">20</cx:pt>
          <cx:pt idx="363">15</cx:pt>
          <cx:pt idx="364">86</cx:pt>
          <cx:pt idx="365">0</cx:pt>
          <cx:pt idx="366">100</cx:pt>
          <cx:pt idx="370">0</cx:pt>
          <cx:pt idx="371">30</cx:pt>
          <cx:pt idx="372">10</cx:pt>
          <cx:pt idx="373">24</cx:pt>
          <cx:pt idx="374">20</cx:pt>
          <cx:pt idx="377">19</cx:pt>
          <cx:pt idx="378">0</cx:pt>
          <cx:pt idx="379">0</cx:pt>
          <cx:pt idx="380">21</cx:pt>
          <cx:pt idx="385">21</cx:pt>
          <cx:pt idx="386">9</cx:pt>
          <cx:pt idx="387">30</cx:pt>
          <cx:pt idx="388">0</cx:pt>
          <cx:pt idx="389">60</cx:pt>
          <cx:pt idx="390">0</cx:pt>
          <cx:pt idx="392">100</cx:pt>
          <cx:pt idx="394">22</cx:pt>
          <cx:pt idx="395">20</cx:pt>
          <cx:pt idx="396">-10</cx:pt>
          <cx:pt idx="397">10</cx:pt>
          <cx:pt idx="399">0</cx:pt>
          <cx:pt idx="400">0</cx:pt>
          <cx:pt idx="402">9</cx:pt>
          <cx:pt idx="403">10</cx:pt>
          <cx:pt idx="404">11</cx:pt>
          <cx:pt idx="405">5</cx:pt>
          <cx:pt idx="409">10</cx:pt>
          <cx:pt idx="410">31</cx:pt>
          <cx:pt idx="411">30</cx:pt>
          <cx:pt idx="415">35</cx:pt>
          <cx:pt idx="416">11</cx:pt>
          <cx:pt idx="417">0</cx:pt>
          <cx:pt idx="418">14</cx:pt>
          <cx:pt idx="419">0</cx:pt>
          <cx:pt idx="420">100</cx:pt>
          <cx:pt idx="423">20</cx:pt>
          <cx:pt idx="424">11</cx:pt>
          <cx:pt idx="425">40</cx:pt>
          <cx:pt idx="427">18</cx:pt>
          <cx:pt idx="429">-5</cx:pt>
          <cx:pt idx="430">-21</cx:pt>
          <cx:pt idx="431">50</cx:pt>
          <cx:pt idx="433">0</cx:pt>
          <cx:pt idx="434">10</cx:pt>
          <cx:pt idx="435">44</cx:pt>
          <cx:pt idx="436">15</cx:pt>
          <cx:pt idx="438">21</cx:pt>
          <cx:pt idx="440">10</cx:pt>
          <cx:pt idx="442">24</cx:pt>
          <cx:pt idx="443">100</cx:pt>
          <cx:pt idx="444">68</cx:pt>
          <cx:pt idx="445">0</cx:pt>
          <cx:pt idx="448">21</cx:pt>
          <cx:pt idx="449">20</cx:pt>
          <cx:pt idx="451">8</cx:pt>
          <cx:pt idx="452">10</cx:pt>
          <cx:pt idx="454">100</cx:pt>
          <cx:pt idx="455">0</cx:pt>
          <cx:pt idx="456">51</cx:pt>
          <cx:pt idx="457">10</cx:pt>
          <cx:pt idx="458">20</cx:pt>
          <cx:pt idx="465">25</cx:pt>
          <cx:pt idx="466">25</cx:pt>
          <cx:pt idx="474">-100</cx:pt>
          <cx:pt idx="481">43</cx:pt>
          <cx:pt idx="484">-60</cx:pt>
          <cx:pt idx="488">20</cx:pt>
          <cx:pt idx="490">20</cx:pt>
          <cx:pt idx="493">25</cx:pt>
          <cx:pt idx="496">98</cx:pt>
        </cx:lvl>
      </cx:numDim>
    </cx:data>
  </cx:chartData>
  <cx:chart>
    <cx:plotArea>
      <cx:plotAreaRegion>
        <cx:series layoutId="clusteredColumn" uniqueId="{FA616CDB-DCA9-4625-9FBB-76430F2E779C}">
          <cx:tx>
            <cx:txData>
              <cx:f>Sheet6!$A$1:$A$3</cx:f>
              <cx:v>n_expect22_1 Please indicate on the slider below your expected change for 2022:Note: Slide to 100 if you expect equal to or greater than 100% increase. - Percent Change in Customer Volume {"ImportId":"QID9_1"}</cx:v>
            </cx:txData>
          </cx:tx>
          <cx:dataLabels pos="inEnd">
            <cx:txPr>
              <a:bodyPr spcFirstLastPara="1" vertOverflow="ellipsis" horzOverflow="overflow" wrap="square" lIns="0" tIns="0" rIns="0" bIns="0" anchor="ctr" anchorCtr="1"/>
              <a:lstStyle/>
              <a:p>
                <a:pPr algn="ctr" rtl="0">
                  <a:defRPr sz="1800" b="1">
                    <a:solidFill>
                      <a:schemeClr val="bg1"/>
                    </a:solidFill>
                  </a:defRPr>
                </a:pPr>
                <a:endParaRPr lang="en-US" sz="1800" b="1" i="0" u="none" strike="noStrike" baseline="0">
                  <a:solidFill>
                    <a:schemeClr val="bg1"/>
                  </a:solidFill>
                  <a:latin typeface="Arial" panose="020B0604020202020204"/>
                </a:endParaRPr>
              </a:p>
            </cx:txPr>
            <cx:visibility seriesName="0" categoryName="0" value="1"/>
          </cx:dataLabels>
          <cx:dataId val="0"/>
          <cx:layoutPr>
            <cx:binning intervalClosed="r">
              <cx:binSize val="20"/>
            </cx:binning>
          </cx:layoutPr>
        </cx:series>
      </cx:plotAreaRegion>
      <cx:axis id="0">
        <cx:catScaling gapWidth="0"/>
        <cx:title>
          <cx:tx>
            <cx:txData>
              <cx:v>Expected Percent Change in Customers Volume in 2022</cx:v>
            </cx:txData>
          </cx:tx>
          <cx:txPr>
            <a:bodyPr spcFirstLastPara="1" vertOverflow="ellipsis" horzOverflow="overflow" wrap="square" lIns="0" tIns="0" rIns="0" bIns="0" anchor="ctr" anchorCtr="1"/>
            <a:lstStyle/>
            <a:p>
              <a:pPr algn="ctr" rtl="0">
                <a:defRPr sz="1200"/>
              </a:pPr>
              <a:r>
                <a:rPr lang="en-US" sz="1200" b="0" i="0" u="none" strike="noStrike" baseline="0" dirty="0">
                  <a:solidFill>
                    <a:prstClr val="black">
                      <a:lumMod val="75000"/>
                      <a:lumOff val="25000"/>
                    </a:prstClr>
                  </a:solidFill>
                  <a:latin typeface="Arial" panose="020B0604020202020204"/>
                </a:rPr>
                <a:t>Expected Percent Change in Customers Volume in 2022</a:t>
              </a:r>
            </a:p>
          </cx:txPr>
        </cx:title>
        <cx:tickLabels/>
        <cx:txPr>
          <a:bodyPr spcFirstLastPara="1" vertOverflow="ellipsis" horzOverflow="overflow" wrap="square" lIns="0" tIns="0" rIns="0" bIns="0" anchor="ctr" anchorCtr="1"/>
          <a:lstStyle/>
          <a:p>
            <a:pPr algn="ctr" rtl="0">
              <a:defRPr sz="1100"/>
            </a:pPr>
            <a:endParaRPr lang="en-US" sz="1100" b="0" i="0" u="none" strike="noStrike" baseline="0">
              <a:solidFill>
                <a:prstClr val="black">
                  <a:lumMod val="75000"/>
                  <a:lumOff val="25000"/>
                </a:prstClr>
              </a:solidFill>
              <a:latin typeface="Arial" panose="020B0604020202020204"/>
            </a:endParaRPr>
          </a:p>
        </cx:txPr>
      </cx:axis>
      <cx:axis id="1" hidden="1">
        <cx:valScaling/>
        <cx:title>
          <cx:tx>
            <cx:txData>
              <cx:v>Number of Respondents</cx:v>
            </cx:txData>
          </cx:tx>
          <cx:txPr>
            <a:bodyPr spcFirstLastPara="1" vertOverflow="ellipsis" horzOverflow="overflow" wrap="square" lIns="0" tIns="0" rIns="0" bIns="0" anchor="ctr" anchorCtr="1"/>
            <a:lstStyle/>
            <a:p>
              <a:pPr algn="ctr" rtl="0">
                <a:defRPr sz="1400"/>
              </a:pPr>
              <a:r>
                <a:rPr lang="en-US" sz="1400" b="0" i="0" u="none" strike="noStrike" baseline="0" dirty="0">
                  <a:solidFill>
                    <a:prstClr val="black">
                      <a:lumMod val="75000"/>
                      <a:lumOff val="25000"/>
                    </a:prstClr>
                  </a:solidFill>
                  <a:latin typeface="Arial" panose="020B0604020202020204"/>
                </a:rPr>
                <a:t>Number of Respondents</a:t>
              </a:r>
            </a:p>
          </cx:txPr>
        </cx:title>
        <cx:majorGridlines/>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68">
  <cs:axisTitle>
    <cs:lnRef idx="0"/>
    <cs:fillRef idx="0"/>
    <cs:effectRef idx="0"/>
    <cs:fontRef idx="minor">
      <a:schemeClr val="dk1">
        <a:lumMod val="75000"/>
        <a:lumOff val="25000"/>
      </a:schemeClr>
    </cs:fontRef>
    <cs:defRPr sz="9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cs:chartArea>
  <cs:dataLabel>
    <cs:lnRef idx="0"/>
    <cs:fillRef idx="0"/>
    <cs:effectRef idx="0"/>
    <cs:fontRef idx="minor">
      <a:schemeClr val="dk1"/>
    </cs:fontRef>
    <cs:defRPr sz="900"/>
  </cs:dataLabel>
  <cs:dataLabelCallout>
    <cs:lnRef idx="0"/>
    <cs:fillRef idx="0"/>
    <cs:effectRef idx="0"/>
    <cs:fontRef idx="minor">
      <a:schemeClr val="lt1"/>
    </cs:fontRef>
    <cs:spPr>
      <a:solidFill>
        <a:schemeClr val="dk1">
          <a:lumMod val="65000"/>
          <a:lumOff val="35000"/>
          <a:alpha val="75000"/>
        </a:schemeClr>
      </a:solidFill>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75000"/>
            <a:lumOff val="25000"/>
          </a:schemeClr>
        </a:solidFill>
      </a:ln>
    </cs:spPr>
    <cs:defRPr sz="9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lumOff val="10000"/>
              </a:schemeClr>
            </a:gs>
            <a:gs pos="0">
              <a:schemeClr val="lt1">
                <a:lumMod val="75000"/>
                <a:alpha val="36000"/>
                <a:lumOff val="10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cs:seriesAxis>
  <cs:seriesLine>
    <cs:lnRef idx="0"/>
    <cs:fillRef idx="0"/>
    <cs:effectRef idx="0"/>
    <cs:fontRef idx="minor">
      <a:schemeClr val="dk1"/>
    </cs:fontRef>
    <cs:spPr>
      <a:ln w="9525" cap="flat">
        <a:solidFill>
          <a:schemeClr val="bg1">
            <a:lumMod val="50000"/>
          </a:schemeClr>
        </a:solidFill>
        <a:round/>
      </a:ln>
    </cs:spPr>
  </cs:seriesLine>
  <cs:title>
    <cs:lnRef idx="0"/>
    <cs:fillRef idx="0"/>
    <cs:effectRef idx="0"/>
    <cs:fontRef idx="minor">
      <a:schemeClr val="dk1">
        <a:lumMod val="75000"/>
        <a:lumOff val="25000"/>
      </a:schemeClr>
    </cs:fontRef>
    <cs:defRPr sz="1800" b="1"/>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75000"/>
        <a:lumOff val="25000"/>
      </a:schemeClr>
    </cs:fontRef>
    <cs:defRPr sz="9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defRPr sz="9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68">
  <cs:axisTitle>
    <cs:lnRef idx="0"/>
    <cs:fillRef idx="0"/>
    <cs:effectRef idx="0"/>
    <cs:fontRef idx="minor">
      <a:schemeClr val="dk1">
        <a:lumMod val="75000"/>
        <a:lumOff val="25000"/>
      </a:schemeClr>
    </cs:fontRef>
    <cs:defRPr sz="9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cs:chartArea>
  <cs:dataLabel>
    <cs:lnRef idx="0"/>
    <cs:fillRef idx="0"/>
    <cs:effectRef idx="0"/>
    <cs:fontRef idx="minor">
      <a:schemeClr val="dk1"/>
    </cs:fontRef>
    <cs:defRPr sz="900"/>
  </cs:dataLabel>
  <cs:dataLabelCallout>
    <cs:lnRef idx="0"/>
    <cs:fillRef idx="0"/>
    <cs:effectRef idx="0"/>
    <cs:fontRef idx="minor">
      <a:schemeClr val="lt1"/>
    </cs:fontRef>
    <cs:spPr>
      <a:solidFill>
        <a:schemeClr val="dk1">
          <a:lumMod val="65000"/>
          <a:lumOff val="35000"/>
          <a:alpha val="75000"/>
        </a:schemeClr>
      </a:solidFill>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75000"/>
            <a:lumOff val="25000"/>
          </a:schemeClr>
        </a:solidFill>
      </a:ln>
    </cs:spPr>
    <cs:defRPr sz="9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lumOff val="10000"/>
              </a:schemeClr>
            </a:gs>
            <a:gs pos="0">
              <a:schemeClr val="lt1">
                <a:lumMod val="75000"/>
                <a:alpha val="36000"/>
                <a:lumOff val="10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cs:seriesAxis>
  <cs:seriesLine>
    <cs:lnRef idx="0"/>
    <cs:fillRef idx="0"/>
    <cs:effectRef idx="0"/>
    <cs:fontRef idx="minor">
      <a:schemeClr val="dk1"/>
    </cs:fontRef>
    <cs:spPr>
      <a:ln w="9525" cap="flat">
        <a:solidFill>
          <a:schemeClr val="bg1">
            <a:lumMod val="50000"/>
          </a:schemeClr>
        </a:solidFill>
        <a:round/>
      </a:ln>
    </cs:spPr>
  </cs:seriesLine>
  <cs:title>
    <cs:lnRef idx="0"/>
    <cs:fillRef idx="0"/>
    <cs:effectRef idx="0"/>
    <cs:fontRef idx="minor">
      <a:schemeClr val="dk1">
        <a:lumMod val="75000"/>
        <a:lumOff val="25000"/>
      </a:schemeClr>
    </cs:fontRef>
    <cs:defRPr sz="1800" b="1"/>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75000"/>
        <a:lumOff val="25000"/>
      </a:schemeClr>
    </cs:fontRef>
    <cs:defRPr sz="9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defRPr sz="9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68">
  <cs:axisTitle>
    <cs:lnRef idx="0"/>
    <cs:fillRef idx="0"/>
    <cs:effectRef idx="0"/>
    <cs:fontRef idx="minor">
      <a:schemeClr val="dk1">
        <a:lumMod val="75000"/>
        <a:lumOff val="25000"/>
      </a:schemeClr>
    </cs:fontRef>
    <cs:defRPr sz="9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cs:chartArea>
  <cs:dataLabel>
    <cs:lnRef idx="0"/>
    <cs:fillRef idx="0"/>
    <cs:effectRef idx="0"/>
    <cs:fontRef idx="minor">
      <a:schemeClr val="dk1"/>
    </cs:fontRef>
    <cs:defRPr sz="900"/>
  </cs:dataLabel>
  <cs:dataLabelCallout>
    <cs:lnRef idx="0"/>
    <cs:fillRef idx="0"/>
    <cs:effectRef idx="0"/>
    <cs:fontRef idx="minor">
      <a:schemeClr val="lt1"/>
    </cs:fontRef>
    <cs:spPr>
      <a:solidFill>
        <a:schemeClr val="dk1">
          <a:lumMod val="65000"/>
          <a:lumOff val="35000"/>
          <a:alpha val="75000"/>
        </a:schemeClr>
      </a:solidFill>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75000"/>
            <a:lumOff val="25000"/>
          </a:schemeClr>
        </a:solidFill>
      </a:ln>
    </cs:spPr>
    <cs:defRPr sz="9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lumOff val="10000"/>
              </a:schemeClr>
            </a:gs>
            <a:gs pos="0">
              <a:schemeClr val="lt1">
                <a:lumMod val="75000"/>
                <a:alpha val="36000"/>
                <a:lumOff val="10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cs:seriesAxis>
  <cs:seriesLine>
    <cs:lnRef idx="0"/>
    <cs:fillRef idx="0"/>
    <cs:effectRef idx="0"/>
    <cs:fontRef idx="minor">
      <a:schemeClr val="dk1"/>
    </cs:fontRef>
    <cs:spPr>
      <a:ln w="9525" cap="flat">
        <a:solidFill>
          <a:schemeClr val="bg1">
            <a:lumMod val="50000"/>
          </a:schemeClr>
        </a:solidFill>
        <a:round/>
      </a:ln>
    </cs:spPr>
  </cs:seriesLine>
  <cs:title>
    <cs:lnRef idx="0"/>
    <cs:fillRef idx="0"/>
    <cs:effectRef idx="0"/>
    <cs:fontRef idx="minor">
      <a:schemeClr val="dk1">
        <a:lumMod val="75000"/>
        <a:lumOff val="25000"/>
      </a:schemeClr>
    </cs:fontRef>
    <cs:defRPr sz="1800" b="1"/>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75000"/>
        <a:lumOff val="25000"/>
      </a:schemeClr>
    </cs:fontRef>
    <cs:defRPr sz="9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defRPr sz="9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0.47134</cdr:x>
      <cdr:y>0.6754</cdr:y>
    </cdr:from>
    <cdr:to>
      <cdr:x>0.48831</cdr:x>
      <cdr:y>0.70822</cdr:y>
    </cdr:to>
    <cdr:sp macro="" textlink="">
      <cdr:nvSpPr>
        <cdr:cNvPr id="2" name="Flowchart: Extract 1">
          <a:extLst xmlns:a="http://schemas.openxmlformats.org/drawingml/2006/main">
            <a:ext uri="{FF2B5EF4-FFF2-40B4-BE49-F238E27FC236}">
              <a16:creationId xmlns:a16="http://schemas.microsoft.com/office/drawing/2014/main" id="{1AB4A0A7-3469-4F19-B9BB-572FE9FC6EC4}"/>
            </a:ext>
          </a:extLst>
        </cdr:cNvPr>
        <cdr:cNvSpPr/>
      </cdr:nvSpPr>
      <cdr:spPr>
        <a:xfrm xmlns:a="http://schemas.openxmlformats.org/drawingml/2006/main">
          <a:off x="4233371" y="3135799"/>
          <a:ext cx="152401" cy="152400"/>
        </a:xfrm>
        <a:prstGeom xmlns:a="http://schemas.openxmlformats.org/drawingml/2006/main" prst="flowChartExtract">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0.54185</cdr:x>
      <cdr:y>0.39684</cdr:y>
    </cdr:from>
    <cdr:to>
      <cdr:x>0.55882</cdr:x>
      <cdr:y>0.42966</cdr:y>
    </cdr:to>
    <cdr:sp macro="" textlink="">
      <cdr:nvSpPr>
        <cdr:cNvPr id="3" name="Flowchart: Extract 2">
          <a:extLst xmlns:a="http://schemas.openxmlformats.org/drawingml/2006/main">
            <a:ext uri="{FF2B5EF4-FFF2-40B4-BE49-F238E27FC236}">
              <a16:creationId xmlns:a16="http://schemas.microsoft.com/office/drawing/2014/main" id="{1AB4A0A7-3469-4F19-B9BB-572FE9FC6EC4}"/>
            </a:ext>
          </a:extLst>
        </cdr:cNvPr>
        <cdr:cNvSpPr/>
      </cdr:nvSpPr>
      <cdr:spPr>
        <a:xfrm xmlns:a="http://schemas.openxmlformats.org/drawingml/2006/main">
          <a:off x="4866636" y="1842478"/>
          <a:ext cx="152401" cy="152400"/>
        </a:xfrm>
        <a:prstGeom xmlns:a="http://schemas.openxmlformats.org/drawingml/2006/main" prst="flowChartExtract">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0.75041</cdr:x>
      <cdr:y>0.25729</cdr:y>
    </cdr:from>
    <cdr:to>
      <cdr:x>0.76738</cdr:x>
      <cdr:y>0.29011</cdr:y>
    </cdr:to>
    <cdr:sp macro="" textlink="">
      <cdr:nvSpPr>
        <cdr:cNvPr id="4" name="Flowchart: Extract 3">
          <a:extLst xmlns:a="http://schemas.openxmlformats.org/drawingml/2006/main">
            <a:ext uri="{FF2B5EF4-FFF2-40B4-BE49-F238E27FC236}">
              <a16:creationId xmlns:a16="http://schemas.microsoft.com/office/drawing/2014/main" id="{1AB4A0A7-3469-4F19-B9BB-572FE9FC6EC4}"/>
            </a:ext>
          </a:extLst>
        </cdr:cNvPr>
        <cdr:cNvSpPr/>
      </cdr:nvSpPr>
      <cdr:spPr>
        <a:xfrm xmlns:a="http://schemas.openxmlformats.org/drawingml/2006/main">
          <a:off x="6739890" y="1194571"/>
          <a:ext cx="152401" cy="152400"/>
        </a:xfrm>
        <a:prstGeom xmlns:a="http://schemas.openxmlformats.org/drawingml/2006/main" prst="flowChartExtract">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0.24924</cdr:x>
      <cdr:y>0.74105</cdr:y>
    </cdr:from>
    <cdr:to>
      <cdr:x>0.26621</cdr:x>
      <cdr:y>0.77387</cdr:y>
    </cdr:to>
    <cdr:sp macro="" textlink="">
      <cdr:nvSpPr>
        <cdr:cNvPr id="5" name="Flowchart: Extract 4">
          <a:extLst xmlns:a="http://schemas.openxmlformats.org/drawingml/2006/main">
            <a:ext uri="{FF2B5EF4-FFF2-40B4-BE49-F238E27FC236}">
              <a16:creationId xmlns:a16="http://schemas.microsoft.com/office/drawing/2014/main" id="{1AB4A0A7-3469-4F19-B9BB-572FE9FC6EC4}"/>
            </a:ext>
          </a:extLst>
        </cdr:cNvPr>
        <cdr:cNvSpPr/>
      </cdr:nvSpPr>
      <cdr:spPr>
        <a:xfrm xmlns:a="http://schemas.openxmlformats.org/drawingml/2006/main">
          <a:off x="2238549" y="3440599"/>
          <a:ext cx="152401" cy="152400"/>
        </a:xfrm>
        <a:prstGeom xmlns:a="http://schemas.openxmlformats.org/drawingml/2006/main" prst="flowChartExtract">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0.66525</cdr:x>
      <cdr:y>0.46718</cdr:y>
    </cdr:from>
    <cdr:to>
      <cdr:x>0.68222</cdr:x>
      <cdr:y>0.5</cdr:y>
    </cdr:to>
    <cdr:sp macro="" textlink="">
      <cdr:nvSpPr>
        <cdr:cNvPr id="6" name="Flowchart: Extract 5">
          <a:extLst xmlns:a="http://schemas.openxmlformats.org/drawingml/2006/main">
            <a:ext uri="{FF2B5EF4-FFF2-40B4-BE49-F238E27FC236}">
              <a16:creationId xmlns:a16="http://schemas.microsoft.com/office/drawing/2014/main" id="{1AB4A0A7-3469-4F19-B9BB-572FE9FC6EC4}"/>
            </a:ext>
          </a:extLst>
        </cdr:cNvPr>
        <cdr:cNvSpPr/>
      </cdr:nvSpPr>
      <cdr:spPr>
        <a:xfrm xmlns:a="http://schemas.openxmlformats.org/drawingml/2006/main">
          <a:off x="5975001" y="2169044"/>
          <a:ext cx="152401" cy="152400"/>
        </a:xfrm>
        <a:prstGeom xmlns:a="http://schemas.openxmlformats.org/drawingml/2006/main" prst="flowChartExtract">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0.80222</cdr:x>
      <cdr:y>0.64988</cdr:y>
    </cdr:from>
    <cdr:to>
      <cdr:x>0.81919</cdr:x>
      <cdr:y>0.68271</cdr:y>
    </cdr:to>
    <cdr:sp macro="" textlink="">
      <cdr:nvSpPr>
        <cdr:cNvPr id="7" name="Flowchart: Extract 6">
          <a:extLst xmlns:a="http://schemas.openxmlformats.org/drawingml/2006/main">
            <a:ext uri="{FF2B5EF4-FFF2-40B4-BE49-F238E27FC236}">
              <a16:creationId xmlns:a16="http://schemas.microsoft.com/office/drawing/2014/main" id="{1AB4A0A7-3469-4F19-B9BB-572FE9FC6EC4}"/>
            </a:ext>
          </a:extLst>
        </cdr:cNvPr>
        <cdr:cNvSpPr/>
      </cdr:nvSpPr>
      <cdr:spPr>
        <a:xfrm xmlns:a="http://schemas.openxmlformats.org/drawingml/2006/main">
          <a:off x="7205171" y="3017343"/>
          <a:ext cx="152401" cy="152400"/>
        </a:xfrm>
        <a:prstGeom xmlns:a="http://schemas.openxmlformats.org/drawingml/2006/main" prst="flowChartExtract">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0.87257</cdr:x>
      <cdr:y>0.76731</cdr:y>
    </cdr:from>
    <cdr:to>
      <cdr:x>0.88954</cdr:x>
      <cdr:y>0.80013</cdr:y>
    </cdr:to>
    <cdr:sp macro="" textlink="">
      <cdr:nvSpPr>
        <cdr:cNvPr id="8" name="Flowchart: Extract 7">
          <a:extLst xmlns:a="http://schemas.openxmlformats.org/drawingml/2006/main">
            <a:ext uri="{FF2B5EF4-FFF2-40B4-BE49-F238E27FC236}">
              <a16:creationId xmlns:a16="http://schemas.microsoft.com/office/drawing/2014/main" id="{1AB4A0A7-3469-4F19-B9BB-572FE9FC6EC4}"/>
            </a:ext>
          </a:extLst>
        </cdr:cNvPr>
        <cdr:cNvSpPr/>
      </cdr:nvSpPr>
      <cdr:spPr>
        <a:xfrm xmlns:a="http://schemas.openxmlformats.org/drawingml/2006/main">
          <a:off x="7837051" y="3562517"/>
          <a:ext cx="152401" cy="152400"/>
        </a:xfrm>
        <a:prstGeom xmlns:a="http://schemas.openxmlformats.org/drawingml/2006/main" prst="flowChartExtract">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0.93992</cdr:x>
      <cdr:y>0.76731</cdr:y>
    </cdr:from>
    <cdr:to>
      <cdr:x>0.95689</cdr:x>
      <cdr:y>0.80013</cdr:y>
    </cdr:to>
    <cdr:sp macro="" textlink="">
      <cdr:nvSpPr>
        <cdr:cNvPr id="9" name="Flowchart: Extract 8">
          <a:extLst xmlns:a="http://schemas.openxmlformats.org/drawingml/2006/main">
            <a:ext uri="{FF2B5EF4-FFF2-40B4-BE49-F238E27FC236}">
              <a16:creationId xmlns:a16="http://schemas.microsoft.com/office/drawing/2014/main" id="{8E5D42C7-A129-46AF-84E8-AF1DDE355320}"/>
            </a:ext>
          </a:extLst>
        </cdr:cNvPr>
        <cdr:cNvSpPr/>
      </cdr:nvSpPr>
      <cdr:spPr>
        <a:xfrm xmlns:a="http://schemas.openxmlformats.org/drawingml/2006/main">
          <a:off x="8441947" y="3562517"/>
          <a:ext cx="152401" cy="152400"/>
        </a:xfrm>
        <a:prstGeom xmlns:a="http://schemas.openxmlformats.org/drawingml/2006/main" prst="flowChartExtract">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0.60048</cdr:x>
      <cdr:y>0.1153</cdr:y>
    </cdr:from>
    <cdr:to>
      <cdr:x>0.61745</cdr:x>
      <cdr:y>0.14812</cdr:y>
    </cdr:to>
    <cdr:sp macro="" textlink="">
      <cdr:nvSpPr>
        <cdr:cNvPr id="10" name="Flowchart: Extract 9">
          <a:extLst xmlns:a="http://schemas.openxmlformats.org/drawingml/2006/main">
            <a:ext uri="{FF2B5EF4-FFF2-40B4-BE49-F238E27FC236}">
              <a16:creationId xmlns:a16="http://schemas.microsoft.com/office/drawing/2014/main" id="{1D1B7D02-04E1-440B-9A28-1550EF4AB064}"/>
            </a:ext>
          </a:extLst>
        </cdr:cNvPr>
        <cdr:cNvSpPr/>
      </cdr:nvSpPr>
      <cdr:spPr>
        <a:xfrm xmlns:a="http://schemas.openxmlformats.org/drawingml/2006/main">
          <a:off x="5393230" y="535316"/>
          <a:ext cx="152401" cy="152400"/>
        </a:xfrm>
        <a:prstGeom xmlns:a="http://schemas.openxmlformats.org/drawingml/2006/main" prst="flowChartExtract">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5788" y="911808"/>
            <a:ext cx="7972678" cy="1470025"/>
          </a:xfrm>
        </p:spPr>
        <p:txBody>
          <a:bodyPr/>
          <a:lstStyle>
            <a:lvl1pPr>
              <a:defRPr b="1"/>
            </a:lvl1pPr>
          </a:lstStyle>
          <a:p>
            <a:r>
              <a:rPr lang="en-US" dirty="0"/>
              <a:t>Click to edit Master title style</a:t>
            </a:r>
          </a:p>
        </p:txBody>
      </p:sp>
      <p:sp>
        <p:nvSpPr>
          <p:cNvPr id="3" name="Subtitle 2"/>
          <p:cNvSpPr>
            <a:spLocks noGrp="1"/>
          </p:cNvSpPr>
          <p:nvPr>
            <p:ph type="subTitle" idx="1"/>
          </p:nvPr>
        </p:nvSpPr>
        <p:spPr>
          <a:xfrm>
            <a:off x="585535" y="2671033"/>
            <a:ext cx="7972678" cy="1246174"/>
          </a:xfrm>
        </p:spPr>
        <p:txBody>
          <a:bodyPr anchor="ct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ext Placeholder 8"/>
          <p:cNvSpPr>
            <a:spLocks noGrp="1"/>
          </p:cNvSpPr>
          <p:nvPr>
            <p:ph type="body" sz="quarter" idx="10" hasCustomPrompt="1"/>
          </p:nvPr>
        </p:nvSpPr>
        <p:spPr>
          <a:xfrm>
            <a:off x="585788" y="4206407"/>
            <a:ext cx="7972425" cy="1092200"/>
          </a:xfrm>
        </p:spPr>
        <p:txBody>
          <a:bodyPr anchor="ctr">
            <a:normAutofit/>
          </a:bodyPr>
          <a:lstStyle>
            <a:lvl1pPr marL="0" indent="0" algn="ctr">
              <a:buFontTx/>
              <a:buNone/>
              <a:defRPr sz="2000"/>
            </a:lvl1pPr>
            <a:lvl5pPr marL="1828800" indent="0" algn="ctr">
              <a:buFont typeface="+mj-lt"/>
              <a:buNone/>
              <a:defRPr>
                <a:solidFill>
                  <a:schemeClr val="bg2">
                    <a:lumMod val="25000"/>
                  </a:schemeClr>
                </a:solidFill>
              </a:defRPr>
            </a:lvl5pPr>
          </a:lstStyle>
          <a:p>
            <a:pPr lvl="0"/>
            <a:r>
              <a:rPr lang="en-US" dirty="0"/>
              <a:t>Click to edit Master subtitle style</a:t>
            </a:r>
          </a:p>
        </p:txBody>
      </p:sp>
    </p:spTree>
    <p:extLst>
      <p:ext uri="{BB962C8B-B14F-4D97-AF65-F5344CB8AC3E}">
        <p14:creationId xmlns:p14="http://schemas.microsoft.com/office/powerpoint/2010/main" val="3747946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61109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248" y="769802"/>
            <a:ext cx="8000552"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6248" y="2184850"/>
            <a:ext cx="8000552" cy="30666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2" y="5940101"/>
            <a:ext cx="9143998" cy="917899"/>
          </a:xfrm>
          <a:prstGeom prst="rect">
            <a:avLst/>
          </a:prstGeom>
          <a:solidFill>
            <a:srgbClr val="4106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userDrawn="1"/>
        </p:nvSpPr>
        <p:spPr>
          <a:xfrm>
            <a:off x="5408042" y="6216620"/>
            <a:ext cx="3461968" cy="369332"/>
          </a:xfrm>
          <a:prstGeom prst="rect">
            <a:avLst/>
          </a:prstGeom>
          <a:noFill/>
        </p:spPr>
        <p:txBody>
          <a:bodyPr wrap="square" rtlCol="0">
            <a:spAutoFit/>
          </a:bodyPr>
          <a:lstStyle/>
          <a:p>
            <a:pPr algn="r"/>
            <a:r>
              <a:rPr lang="en-US" dirty="0">
                <a:solidFill>
                  <a:schemeClr val="bg1"/>
                </a:solidFill>
                <a:latin typeface="+mj-lt"/>
              </a:rPr>
              <a:t>Travel &amp; Tourism</a:t>
            </a:r>
          </a:p>
        </p:txBody>
      </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764" y="6072913"/>
            <a:ext cx="3820072" cy="684462"/>
          </a:xfrm>
          <a:prstGeom prst="rect">
            <a:avLst/>
          </a:prstGeom>
        </p:spPr>
      </p:pic>
    </p:spTree>
    <p:extLst>
      <p:ext uri="{BB962C8B-B14F-4D97-AF65-F5344CB8AC3E}">
        <p14:creationId xmlns:p14="http://schemas.microsoft.com/office/powerpoint/2010/main" val="3071752193"/>
      </p:ext>
    </p:extLst>
  </p:cSld>
  <p:clrMap bg1="lt1" tx1="dk1" bg2="lt2" tx2="dk2" accent1="accent1" accent2="accent2" accent3="accent3" accent4="accent4" accent5="accent5" accent6="accent6" hlink="hlink" folHlink="folHlink"/>
  <p:sldLayoutIdLst>
    <p:sldLayoutId id="2147483687" r:id="rId1"/>
    <p:sldLayoutId id="2147483681" r:id="rId2"/>
  </p:sldLayoutIdLst>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2D2E2B"/>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54565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54565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54565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microsoft.com/office/2014/relationships/chartEx" Target="../charts/chartEx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microsoft.com/office/2014/relationships/chartEx" Target="../charts/chartEx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microsoft.com/office/2014/relationships/chartEx" Target="../charts/chartEx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microsoft.com/office/2014/relationships/chartEx" Target="../charts/chartEx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itrr.umt.edu" TargetMode="Externa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928853"/>
            <a:ext cx="7772400" cy="1019064"/>
          </a:xfrm>
        </p:spPr>
        <p:txBody>
          <a:bodyPr>
            <a:normAutofit/>
          </a:bodyPr>
          <a:lstStyle/>
          <a:p>
            <a:r>
              <a:rPr lang="en-US"/>
              <a:t>Travel and Tourism</a:t>
            </a:r>
            <a:endParaRPr lang="en-US" b="1" dirty="0"/>
          </a:p>
        </p:txBody>
      </p:sp>
      <p:sp>
        <p:nvSpPr>
          <p:cNvPr id="6" name="Subtitle 5"/>
          <p:cNvSpPr>
            <a:spLocks noGrp="1"/>
          </p:cNvSpPr>
          <p:nvPr>
            <p:ph type="subTitle" idx="1"/>
          </p:nvPr>
        </p:nvSpPr>
        <p:spPr>
          <a:xfrm>
            <a:off x="1371600" y="2057307"/>
            <a:ext cx="6400800" cy="908358"/>
          </a:xfrm>
        </p:spPr>
        <p:txBody>
          <a:bodyPr>
            <a:normAutofit fontScale="92500"/>
          </a:bodyPr>
          <a:lstStyle/>
          <a:p>
            <a:r>
              <a:rPr lang="en-US"/>
              <a:t>Navigating the pandemic -- year two</a:t>
            </a:r>
            <a:endParaRPr lang="en-US" dirty="0"/>
          </a:p>
        </p:txBody>
      </p:sp>
      <p:sp>
        <p:nvSpPr>
          <p:cNvPr id="3" name="TextBox 2"/>
          <p:cNvSpPr txBox="1"/>
          <p:nvPr/>
        </p:nvSpPr>
        <p:spPr>
          <a:xfrm>
            <a:off x="158875" y="3324226"/>
            <a:ext cx="7732675" cy="2677656"/>
          </a:xfrm>
          <a:prstGeom prst="rect">
            <a:avLst/>
          </a:prstGeom>
          <a:noFill/>
        </p:spPr>
        <p:txBody>
          <a:bodyPr wrap="square" rtlCol="0">
            <a:spAutoFit/>
          </a:bodyPr>
          <a:lstStyle/>
          <a:p>
            <a:r>
              <a:rPr lang="en-US" sz="2400" b="1" dirty="0">
                <a:solidFill>
                  <a:srgbClr val="5E001D"/>
                </a:solidFill>
                <a:latin typeface="Arial" panose="020B0604020202020204" pitchFamily="34" charset="0"/>
                <a:ea typeface="Times New Roman" panose="02020603050405020304" pitchFamily="18" charset="0"/>
                <a:cs typeface="Times New Roman" panose="02020603050405020304" pitchFamily="18" charset="0"/>
              </a:rPr>
              <a:t>JEREMY L. SAGE, Ph.D.</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600" b="1" dirty="0">
                <a:solidFill>
                  <a:srgbClr val="7F7F7F"/>
                </a:solidFill>
                <a:latin typeface="Arial" panose="020B0604020202020204" pitchFamily="34" charset="0"/>
                <a:ea typeface="Times New Roman" panose="02020603050405020304" pitchFamily="18" charset="0"/>
                <a:cs typeface="Times New Roman" panose="02020603050405020304" pitchFamily="18" charset="0"/>
              </a:rPr>
              <a:t>ECONOMIST &amp; INTERIM DIRECTOR</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1200" b="1" dirty="0">
                <a:solidFill>
                  <a:srgbClr val="7F7F7F"/>
                </a:solidFill>
                <a:latin typeface="Arial" panose="020B0604020202020204" pitchFamily="34" charset="0"/>
                <a:ea typeface="Times New Roman" panose="02020603050405020304" pitchFamily="18" charset="0"/>
                <a:cs typeface="Times New Roman" panose="02020603050405020304" pitchFamily="18" charset="0"/>
              </a:rPr>
              <a:t>INSTITUTE FOR TOURISM AND RECREATION RESEARCH</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endParaRPr lang="en-US" sz="1600" b="1" dirty="0">
              <a:solidFill>
                <a:srgbClr val="7F7F7F"/>
              </a:solidFill>
              <a:latin typeface="Arial" panose="020B0604020202020204" pitchFamily="34" charset="0"/>
              <a:ea typeface="Times New Roman" panose="02020603050405020304" pitchFamily="18" charset="0"/>
              <a:cs typeface="Times New Roman" panose="02020603050405020304" pitchFamily="18" charset="0"/>
            </a:endParaRPr>
          </a:p>
          <a:p>
            <a:r>
              <a:rPr lang="en-US" sz="1600" b="1" dirty="0">
                <a:solidFill>
                  <a:srgbClr val="7F7F7F"/>
                </a:solidFill>
                <a:latin typeface="Arial" panose="020B0604020202020204" pitchFamily="34" charset="0"/>
                <a:ea typeface="Times New Roman" panose="02020603050405020304" pitchFamily="18" charset="0"/>
                <a:cs typeface="Times New Roman" panose="02020603050405020304" pitchFamily="18" charset="0"/>
              </a:rPr>
              <a:t>ASSOCIATE RESEARCH PROFESSOR</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1200" b="1" dirty="0">
                <a:solidFill>
                  <a:srgbClr val="7F7F7F"/>
                </a:solidFill>
                <a:latin typeface="Arial" panose="020B0604020202020204" pitchFamily="34" charset="0"/>
                <a:ea typeface="Times New Roman" panose="02020603050405020304" pitchFamily="18" charset="0"/>
                <a:cs typeface="Times New Roman" panose="02020603050405020304" pitchFamily="18" charset="0"/>
              </a:rPr>
              <a:t>DEPARTMENT OF GEOGRAPHY</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1400" b="1" dirty="0">
                <a:solidFill>
                  <a:srgbClr val="7F7F7F"/>
                </a:solidFill>
                <a:latin typeface="Arial" panose="020B0604020202020204" pitchFamily="34"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1400" b="1" dirty="0">
                <a:solidFill>
                  <a:srgbClr val="7F7F7F"/>
                </a:solidFill>
                <a:latin typeface="Arial" panose="020B0604020202020204" pitchFamily="34" charset="0"/>
                <a:ea typeface="Times New Roman" panose="02020603050405020304" pitchFamily="18" charset="0"/>
                <a:cs typeface="Times New Roman" panose="02020603050405020304" pitchFamily="18" charset="0"/>
              </a:rPr>
              <a:t>FRANKE COLLEGE OF FORESTRY AND CONSERVATION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808080"/>
                </a:solidFill>
                <a:latin typeface="Arial" panose="020B0604020202020204" pitchFamily="34" charset="0"/>
                <a:ea typeface="Times New Roman" panose="02020603050405020304" pitchFamily="18" charset="0"/>
                <a:cs typeface="Times New Roman" panose="02020603050405020304" pitchFamily="18" charset="0"/>
              </a:rPr>
              <a:t>In the aboriginal territories of the Salish and </a:t>
            </a:r>
            <a:r>
              <a:rPr lang="en-US" dirty="0" err="1">
                <a:solidFill>
                  <a:srgbClr val="808080"/>
                </a:solidFill>
                <a:latin typeface="Arial" panose="020B0604020202020204" pitchFamily="34" charset="0"/>
                <a:ea typeface="Times New Roman" panose="02020603050405020304" pitchFamily="18" charset="0"/>
                <a:cs typeface="Times New Roman" panose="02020603050405020304" pitchFamily="18" charset="0"/>
              </a:rPr>
              <a:t>Kalispel</a:t>
            </a:r>
            <a:r>
              <a:rPr lang="en-US" dirty="0">
                <a:solidFill>
                  <a:srgbClr val="808080"/>
                </a:solidFill>
                <a:latin typeface="Arial" panose="020B0604020202020204" pitchFamily="34" charset="0"/>
                <a:ea typeface="Times New Roman" panose="02020603050405020304" pitchFamily="18" charset="0"/>
                <a:cs typeface="Times New Roman" panose="02020603050405020304" pitchFamily="18" charset="0"/>
              </a:rPr>
              <a:t> people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latin typeface="Calibri" panose="020F0502020204030204" pitchFamily="34" charset="0"/>
                <a:ea typeface="Times New Roman" panose="02020603050405020304" pitchFamily="18" charset="0"/>
                <a:cs typeface="Calibri" panose="020F0502020204030204" pitchFamily="34"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1711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C223D-D077-4977-B9D0-C2E5B5D4AE18}"/>
              </a:ext>
            </a:extLst>
          </p:cNvPr>
          <p:cNvSpPr>
            <a:spLocks noGrp="1"/>
          </p:cNvSpPr>
          <p:nvPr>
            <p:ph type="ctrTitle"/>
          </p:nvPr>
        </p:nvSpPr>
        <p:spPr>
          <a:xfrm>
            <a:off x="585788" y="8492"/>
            <a:ext cx="7972678" cy="1470025"/>
          </a:xfrm>
        </p:spPr>
        <p:txBody>
          <a:bodyPr/>
          <a:lstStyle/>
          <a:p>
            <a:r>
              <a:rPr lang="en-US"/>
              <a:t>Montana Travel</a:t>
            </a:r>
            <a:endParaRPr lang="en-US" dirty="0"/>
          </a:p>
        </p:txBody>
      </p:sp>
      <p:sp>
        <p:nvSpPr>
          <p:cNvPr id="5" name="TextBox 4">
            <a:extLst>
              <a:ext uri="{FF2B5EF4-FFF2-40B4-BE49-F238E27FC236}">
                <a16:creationId xmlns:a16="http://schemas.microsoft.com/office/drawing/2014/main" id="{C0503DFA-7734-4678-A3E0-610CC2A252E3}"/>
              </a:ext>
            </a:extLst>
          </p:cNvPr>
          <p:cNvSpPr txBox="1"/>
          <p:nvPr/>
        </p:nvSpPr>
        <p:spPr>
          <a:xfrm>
            <a:off x="0" y="5547359"/>
            <a:ext cx="6096000" cy="307777"/>
          </a:xfrm>
          <a:prstGeom prst="rect">
            <a:avLst/>
          </a:prstGeom>
          <a:noFill/>
        </p:spPr>
        <p:txBody>
          <a:bodyPr wrap="square" rtlCol="0">
            <a:spAutoFit/>
          </a:bodyPr>
          <a:lstStyle/>
          <a:p>
            <a:r>
              <a:rPr lang="en-US" sz="1400" dirty="0">
                <a:solidFill>
                  <a:schemeClr val="bg1">
                    <a:lumMod val="65000"/>
                  </a:schemeClr>
                </a:solidFill>
              </a:rPr>
              <a:t>Source: U.S. Travel Association and Tourism Economics</a:t>
            </a:r>
          </a:p>
        </p:txBody>
      </p:sp>
      <p:pic>
        <p:nvPicPr>
          <p:cNvPr id="3" name="Picture 2">
            <a:extLst>
              <a:ext uri="{FF2B5EF4-FFF2-40B4-BE49-F238E27FC236}">
                <a16:creationId xmlns:a16="http://schemas.microsoft.com/office/drawing/2014/main" id="{64B03A04-25F1-4573-B33D-96649C35726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95712" y="1241366"/>
            <a:ext cx="7272928" cy="1612670"/>
          </a:xfrm>
          <a:prstGeom prst="rect">
            <a:avLst/>
          </a:prstGeom>
        </p:spPr>
      </p:pic>
      <p:pic>
        <p:nvPicPr>
          <p:cNvPr id="6" name="Picture 5">
            <a:extLst>
              <a:ext uri="{FF2B5EF4-FFF2-40B4-BE49-F238E27FC236}">
                <a16:creationId xmlns:a16="http://schemas.microsoft.com/office/drawing/2014/main" id="{F0ABB52A-7202-43EE-B1A4-E55175160FF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8727"/>
          <a:stretch/>
        </p:blipFill>
        <p:spPr>
          <a:xfrm>
            <a:off x="895712" y="2840183"/>
            <a:ext cx="7272928" cy="2735061"/>
          </a:xfrm>
          <a:prstGeom prst="rect">
            <a:avLst/>
          </a:prstGeom>
        </p:spPr>
      </p:pic>
      <p:pic>
        <p:nvPicPr>
          <p:cNvPr id="7" name="Picture 6">
            <a:extLst>
              <a:ext uri="{FF2B5EF4-FFF2-40B4-BE49-F238E27FC236}">
                <a16:creationId xmlns:a16="http://schemas.microsoft.com/office/drawing/2014/main" id="{9A818A5D-4AC9-421A-87B2-2C37CF53417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61521" t="-221252" r="161521" b="221252"/>
          <a:stretch/>
        </p:blipFill>
        <p:spPr>
          <a:xfrm>
            <a:off x="521640" y="1227513"/>
            <a:ext cx="3280048" cy="545870"/>
          </a:xfrm>
          <a:prstGeom prst="rect">
            <a:avLst/>
          </a:prstGeom>
        </p:spPr>
      </p:pic>
      <p:pic>
        <p:nvPicPr>
          <p:cNvPr id="9" name="Picture 8">
            <a:extLst>
              <a:ext uri="{FF2B5EF4-FFF2-40B4-BE49-F238E27FC236}">
                <a16:creationId xmlns:a16="http://schemas.microsoft.com/office/drawing/2014/main" id="{5EE04F5D-E3F8-470A-89F7-918981324C08}"/>
              </a:ext>
            </a:extLst>
          </p:cNvPr>
          <p:cNvPicPr>
            <a:picLocks noChangeAspect="1"/>
          </p:cNvPicPr>
          <p:nvPr/>
        </p:nvPicPr>
        <p:blipFill>
          <a:blip r:embed="rId5"/>
          <a:stretch>
            <a:fillRect/>
          </a:stretch>
        </p:blipFill>
        <p:spPr>
          <a:xfrm>
            <a:off x="5074622" y="2100349"/>
            <a:ext cx="3857058" cy="532274"/>
          </a:xfrm>
          <a:prstGeom prst="rect">
            <a:avLst/>
          </a:prstGeom>
        </p:spPr>
      </p:pic>
      <p:pic>
        <p:nvPicPr>
          <p:cNvPr id="10" name="Picture 9">
            <a:extLst>
              <a:ext uri="{FF2B5EF4-FFF2-40B4-BE49-F238E27FC236}">
                <a16:creationId xmlns:a16="http://schemas.microsoft.com/office/drawing/2014/main" id="{58E40BD6-E760-4C05-90DD-F5936172FE5C}"/>
              </a:ext>
            </a:extLst>
          </p:cNvPr>
          <p:cNvPicPr>
            <a:picLocks noChangeAspect="1"/>
          </p:cNvPicPr>
          <p:nvPr/>
        </p:nvPicPr>
        <p:blipFill>
          <a:blip r:embed="rId6"/>
          <a:stretch>
            <a:fillRect/>
          </a:stretch>
        </p:blipFill>
        <p:spPr>
          <a:xfrm>
            <a:off x="5182049" y="4156363"/>
            <a:ext cx="3882303" cy="526939"/>
          </a:xfrm>
          <a:prstGeom prst="rect">
            <a:avLst/>
          </a:prstGeom>
        </p:spPr>
      </p:pic>
    </p:spTree>
    <p:extLst>
      <p:ext uri="{BB962C8B-B14F-4D97-AF65-F5344CB8AC3E}">
        <p14:creationId xmlns:p14="http://schemas.microsoft.com/office/powerpoint/2010/main" val="2779815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A98FCA-C13A-4E5D-8C1F-C8147E8C21C5}"/>
              </a:ext>
            </a:extLst>
          </p:cNvPr>
          <p:cNvSpPr txBox="1"/>
          <p:nvPr/>
        </p:nvSpPr>
        <p:spPr>
          <a:xfrm>
            <a:off x="0" y="5547359"/>
            <a:ext cx="6096000" cy="307777"/>
          </a:xfrm>
          <a:prstGeom prst="rect">
            <a:avLst/>
          </a:prstGeom>
          <a:noFill/>
        </p:spPr>
        <p:txBody>
          <a:bodyPr wrap="square" rtlCol="0">
            <a:spAutoFit/>
          </a:bodyPr>
          <a:lstStyle/>
          <a:p>
            <a:r>
              <a:rPr lang="en-US" sz="1400" dirty="0">
                <a:solidFill>
                  <a:schemeClr val="bg1">
                    <a:lumMod val="65000"/>
                  </a:schemeClr>
                </a:solidFill>
              </a:rPr>
              <a:t>Source: Montana Department of Commerce</a:t>
            </a:r>
          </a:p>
        </p:txBody>
      </p:sp>
      <p:sp>
        <p:nvSpPr>
          <p:cNvPr id="4" name="Title 1">
            <a:extLst>
              <a:ext uri="{FF2B5EF4-FFF2-40B4-BE49-F238E27FC236}">
                <a16:creationId xmlns:a16="http://schemas.microsoft.com/office/drawing/2014/main" id="{23B2D42B-E1D9-4466-BE27-91BF04986B68}"/>
              </a:ext>
            </a:extLst>
          </p:cNvPr>
          <p:cNvSpPr txBox="1">
            <a:spLocks/>
          </p:cNvSpPr>
          <p:nvPr/>
        </p:nvSpPr>
        <p:spPr>
          <a:xfrm>
            <a:off x="585534" y="89367"/>
            <a:ext cx="8264749" cy="902618"/>
          </a:xfrm>
          <a:prstGeom prst="rect">
            <a:avLst/>
          </a:prstGeom>
        </p:spPr>
        <p:txBody>
          <a:bodyPr>
            <a:normAutofit fontScale="75000" lnSpcReduction="20000"/>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dirty="0"/>
              <a:t>Lodging Facility Use Tax Collection</a:t>
            </a:r>
          </a:p>
          <a:p>
            <a:r>
              <a:rPr lang="en-US" dirty="0"/>
              <a:t>(Bed Tax)</a:t>
            </a:r>
          </a:p>
        </p:txBody>
      </p:sp>
      <p:graphicFrame>
        <p:nvGraphicFramePr>
          <p:cNvPr id="7" name="Chart 6">
            <a:extLst>
              <a:ext uri="{FF2B5EF4-FFF2-40B4-BE49-F238E27FC236}">
                <a16:creationId xmlns:a16="http://schemas.microsoft.com/office/drawing/2014/main" id="{08B2979E-6A7A-4677-BE22-C1C408DD030C}"/>
              </a:ext>
            </a:extLst>
          </p:cNvPr>
          <p:cNvGraphicFramePr>
            <a:graphicFrameLocks/>
          </p:cNvGraphicFramePr>
          <p:nvPr/>
        </p:nvGraphicFramePr>
        <p:xfrm>
          <a:off x="70338" y="1134021"/>
          <a:ext cx="9144000" cy="429005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ED0D3972-314D-4206-8059-18486EE36C15}"/>
              </a:ext>
            </a:extLst>
          </p:cNvPr>
          <p:cNvSpPr txBox="1"/>
          <p:nvPr/>
        </p:nvSpPr>
        <p:spPr>
          <a:xfrm>
            <a:off x="1406043" y="1585838"/>
            <a:ext cx="4840459" cy="1200329"/>
          </a:xfrm>
          <a:prstGeom prst="rect">
            <a:avLst/>
          </a:prstGeom>
          <a:noFill/>
        </p:spPr>
        <p:txBody>
          <a:bodyPr wrap="square" rtlCol="0">
            <a:spAutoFit/>
          </a:bodyPr>
          <a:lstStyle/>
          <a:p>
            <a:pPr algn="ctr"/>
            <a:r>
              <a:rPr lang="en-US" b="1" dirty="0">
                <a:solidFill>
                  <a:schemeClr val="tx2"/>
                </a:solidFill>
              </a:rPr>
              <a:t>2021 Compared to Expected Normal:</a:t>
            </a:r>
          </a:p>
          <a:p>
            <a:pPr algn="ctr"/>
            <a:r>
              <a:rPr lang="en-US" dirty="0">
                <a:solidFill>
                  <a:schemeClr val="tx2"/>
                </a:solidFill>
              </a:rPr>
              <a:t>Spring = 34% higher</a:t>
            </a:r>
          </a:p>
          <a:p>
            <a:pPr algn="ctr"/>
            <a:r>
              <a:rPr lang="en-US" dirty="0">
                <a:solidFill>
                  <a:schemeClr val="tx2"/>
                </a:solidFill>
              </a:rPr>
              <a:t>Summer = 23% higher</a:t>
            </a:r>
          </a:p>
          <a:p>
            <a:endParaRPr lang="en-US" dirty="0"/>
          </a:p>
        </p:txBody>
      </p:sp>
    </p:spTree>
    <p:extLst>
      <p:ext uri="{BB962C8B-B14F-4D97-AF65-F5344CB8AC3E}">
        <p14:creationId xmlns:p14="http://schemas.microsoft.com/office/powerpoint/2010/main" val="3237891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EBAD2A-30C3-4F54-947D-4BC814D546B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64481" y="1100291"/>
            <a:ext cx="6643082" cy="4338761"/>
          </a:xfrm>
          <a:prstGeom prst="rect">
            <a:avLst/>
          </a:prstGeom>
        </p:spPr>
      </p:pic>
      <p:sp>
        <p:nvSpPr>
          <p:cNvPr id="3" name="TextBox 2">
            <a:extLst>
              <a:ext uri="{FF2B5EF4-FFF2-40B4-BE49-F238E27FC236}">
                <a16:creationId xmlns:a16="http://schemas.microsoft.com/office/drawing/2014/main" id="{CDA98FCA-C13A-4E5D-8C1F-C8147E8C21C5}"/>
              </a:ext>
            </a:extLst>
          </p:cNvPr>
          <p:cNvSpPr txBox="1"/>
          <p:nvPr/>
        </p:nvSpPr>
        <p:spPr>
          <a:xfrm>
            <a:off x="0" y="5547359"/>
            <a:ext cx="6096000" cy="307777"/>
          </a:xfrm>
          <a:prstGeom prst="rect">
            <a:avLst/>
          </a:prstGeom>
          <a:noFill/>
        </p:spPr>
        <p:txBody>
          <a:bodyPr wrap="square" rtlCol="0">
            <a:spAutoFit/>
          </a:bodyPr>
          <a:lstStyle/>
          <a:p>
            <a:r>
              <a:rPr lang="en-US" sz="1400" dirty="0">
                <a:solidFill>
                  <a:schemeClr val="bg1">
                    <a:lumMod val="65000"/>
                  </a:schemeClr>
                </a:solidFill>
              </a:rPr>
              <a:t>Source: Montana Department of Commerce</a:t>
            </a:r>
          </a:p>
        </p:txBody>
      </p:sp>
      <p:sp>
        <p:nvSpPr>
          <p:cNvPr id="4" name="Title 1">
            <a:extLst>
              <a:ext uri="{FF2B5EF4-FFF2-40B4-BE49-F238E27FC236}">
                <a16:creationId xmlns:a16="http://schemas.microsoft.com/office/drawing/2014/main" id="{23B2D42B-E1D9-4466-BE27-91BF04986B68}"/>
              </a:ext>
            </a:extLst>
          </p:cNvPr>
          <p:cNvSpPr txBox="1">
            <a:spLocks/>
          </p:cNvSpPr>
          <p:nvPr/>
        </p:nvSpPr>
        <p:spPr>
          <a:xfrm>
            <a:off x="585534" y="89367"/>
            <a:ext cx="8264749" cy="902618"/>
          </a:xfrm>
          <a:prstGeom prst="rect">
            <a:avLst/>
          </a:prstGeom>
        </p:spPr>
        <p:txBody>
          <a:bodyPr>
            <a:normAutofit fontScale="82500" lnSpcReduction="20000"/>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dirty="0"/>
              <a:t>Lodging Facility Use Tax Collection</a:t>
            </a:r>
          </a:p>
          <a:p>
            <a:r>
              <a:rPr lang="en-US" sz="3200" dirty="0"/>
              <a:t>Quarterly Changes 2020 &amp; 2021</a:t>
            </a:r>
          </a:p>
        </p:txBody>
      </p:sp>
      <p:graphicFrame>
        <p:nvGraphicFramePr>
          <p:cNvPr id="9" name="Table 8">
            <a:extLst>
              <a:ext uri="{FF2B5EF4-FFF2-40B4-BE49-F238E27FC236}">
                <a16:creationId xmlns:a16="http://schemas.microsoft.com/office/drawing/2014/main" id="{127EAF96-3B88-4524-9FEA-26E7FD3EA05B}"/>
              </a:ext>
            </a:extLst>
          </p:cNvPr>
          <p:cNvGraphicFramePr>
            <a:graphicFrameLocks noGrp="1"/>
          </p:cNvGraphicFramePr>
          <p:nvPr/>
        </p:nvGraphicFramePr>
        <p:xfrm>
          <a:off x="3333530" y="2207422"/>
          <a:ext cx="2104984" cy="523569"/>
        </p:xfrm>
        <a:graphic>
          <a:graphicData uri="http://schemas.openxmlformats.org/drawingml/2006/table">
            <a:tbl>
              <a:tblPr>
                <a:tableStyleId>{3C2FFA5D-87B4-456A-9821-1D502468CF0F}</a:tableStyleId>
              </a:tblPr>
              <a:tblGrid>
                <a:gridCol w="342899">
                  <a:extLst>
                    <a:ext uri="{9D8B030D-6E8A-4147-A177-3AD203B41FA5}">
                      <a16:colId xmlns:a16="http://schemas.microsoft.com/office/drawing/2014/main" val="2010170092"/>
                    </a:ext>
                  </a:extLst>
                </a:gridCol>
                <a:gridCol w="462946">
                  <a:extLst>
                    <a:ext uri="{9D8B030D-6E8A-4147-A177-3AD203B41FA5}">
                      <a16:colId xmlns:a16="http://schemas.microsoft.com/office/drawing/2014/main" val="1019446826"/>
                    </a:ext>
                  </a:extLst>
                </a:gridCol>
                <a:gridCol w="417983">
                  <a:extLst>
                    <a:ext uri="{9D8B030D-6E8A-4147-A177-3AD203B41FA5}">
                      <a16:colId xmlns:a16="http://schemas.microsoft.com/office/drawing/2014/main" val="4216594368"/>
                    </a:ext>
                  </a:extLst>
                </a:gridCol>
                <a:gridCol w="417983">
                  <a:extLst>
                    <a:ext uri="{9D8B030D-6E8A-4147-A177-3AD203B41FA5}">
                      <a16:colId xmlns:a16="http://schemas.microsoft.com/office/drawing/2014/main" val="3999418673"/>
                    </a:ext>
                  </a:extLst>
                </a:gridCol>
                <a:gridCol w="463173">
                  <a:extLst>
                    <a:ext uri="{9D8B030D-6E8A-4147-A177-3AD203B41FA5}">
                      <a16:colId xmlns:a16="http://schemas.microsoft.com/office/drawing/2014/main" val="739519967"/>
                    </a:ext>
                  </a:extLst>
                </a:gridCol>
              </a:tblGrid>
              <a:tr h="174523">
                <a:tc>
                  <a:txBody>
                    <a:bodyPr/>
                    <a:lstStyle/>
                    <a:p>
                      <a:pPr algn="ctr" fontAlgn="b"/>
                      <a:r>
                        <a:rPr lang="en-US" sz="1100" b="1" u="sng" strike="noStrike" dirty="0">
                          <a:effectLst/>
                        </a:rPr>
                        <a:t>Q1</a:t>
                      </a:r>
                      <a:endParaRPr lang="en-US" sz="1100" b="1" i="0" u="sng" strike="noStrike" dirty="0">
                        <a:effectLst/>
                        <a:latin typeface="Arial" panose="020B0604020202020204" pitchFamily="34" charset="0"/>
                      </a:endParaRPr>
                    </a:p>
                  </a:txBody>
                  <a:tcPr marL="4763" marR="4763" marT="4763" marB="0" anchor="b"/>
                </a:tc>
                <a:tc>
                  <a:txBody>
                    <a:bodyPr/>
                    <a:lstStyle/>
                    <a:p>
                      <a:pPr algn="ctr" fontAlgn="b"/>
                      <a:r>
                        <a:rPr lang="en-US" sz="1100" b="1" u="sng" strike="noStrike" dirty="0">
                          <a:effectLst/>
                        </a:rPr>
                        <a:t>Q2</a:t>
                      </a:r>
                      <a:endParaRPr lang="en-US" sz="1100" b="1" i="0" u="sng" strike="noStrike" dirty="0">
                        <a:effectLst/>
                        <a:latin typeface="Arial" panose="020B0604020202020204" pitchFamily="34" charset="0"/>
                      </a:endParaRPr>
                    </a:p>
                  </a:txBody>
                  <a:tcPr marL="4763" marR="4763" marT="4763" marB="0" anchor="b"/>
                </a:tc>
                <a:tc>
                  <a:txBody>
                    <a:bodyPr/>
                    <a:lstStyle/>
                    <a:p>
                      <a:pPr algn="ctr" fontAlgn="b"/>
                      <a:r>
                        <a:rPr lang="en-US" sz="1100" b="1" u="sng" strike="noStrike" dirty="0">
                          <a:effectLst/>
                        </a:rPr>
                        <a:t>Q3</a:t>
                      </a:r>
                      <a:endParaRPr lang="en-US" sz="1100" b="1" i="0" u="sng" strike="noStrike" dirty="0">
                        <a:effectLst/>
                        <a:latin typeface="Arial" panose="020B0604020202020204" pitchFamily="34" charset="0"/>
                      </a:endParaRPr>
                    </a:p>
                  </a:txBody>
                  <a:tcPr marL="4763" marR="4763" marT="4763" marB="0" anchor="b"/>
                </a:tc>
                <a:tc>
                  <a:txBody>
                    <a:bodyPr/>
                    <a:lstStyle/>
                    <a:p>
                      <a:pPr algn="ctr" fontAlgn="b"/>
                      <a:r>
                        <a:rPr lang="en-US" sz="1100" b="1" i="0" u="sng" strike="noStrike" dirty="0">
                          <a:effectLst/>
                          <a:latin typeface="Arial" panose="020B0604020202020204" pitchFamily="34" charset="0"/>
                        </a:rPr>
                        <a:t>Q4</a:t>
                      </a:r>
                    </a:p>
                  </a:txBody>
                  <a:tcPr marL="4763" marR="4763" marT="4763" marB="0" anchor="b"/>
                </a:tc>
                <a:tc>
                  <a:txBody>
                    <a:bodyPr/>
                    <a:lstStyle/>
                    <a:p>
                      <a:pPr algn="ctr" fontAlgn="b"/>
                      <a:r>
                        <a:rPr lang="en-US" sz="1100" b="1" u="sng" strike="noStrike" dirty="0">
                          <a:effectLst/>
                        </a:rPr>
                        <a:t>Total</a:t>
                      </a:r>
                      <a:endParaRPr lang="en-US" sz="1100" b="1" i="0" u="sng" strike="noStrike" dirty="0">
                        <a:effectLst/>
                        <a:latin typeface="Arial" panose="020B0604020202020204" pitchFamily="34" charset="0"/>
                      </a:endParaRPr>
                    </a:p>
                  </a:txBody>
                  <a:tcPr marL="4763" marR="4763" marT="4763" marB="0" anchor="b"/>
                </a:tc>
                <a:extLst>
                  <a:ext uri="{0D108BD9-81ED-4DB2-BD59-A6C34878D82A}">
                    <a16:rowId xmlns:a16="http://schemas.microsoft.com/office/drawing/2014/main" val="3075467991"/>
                  </a:ext>
                </a:extLst>
              </a:tr>
              <a:tr h="174523">
                <a:tc>
                  <a:txBody>
                    <a:bodyPr/>
                    <a:lstStyle/>
                    <a:p>
                      <a:pPr algn="ctr" fontAlgn="b"/>
                      <a:r>
                        <a:rPr lang="en-US" sz="1100" u="none" strike="noStrike" dirty="0">
                          <a:effectLst/>
                        </a:rPr>
                        <a:t>-9%</a:t>
                      </a:r>
                      <a:endParaRPr lang="en-US" sz="1100" b="0" i="0" u="none" strike="noStrike" dirty="0">
                        <a:effectLst/>
                        <a:latin typeface="Arial" panose="020B0604020202020204" pitchFamily="34" charset="0"/>
                      </a:endParaRPr>
                    </a:p>
                  </a:txBody>
                  <a:tcPr marL="4763" marR="4763" marT="4763" marB="0" anchor="b"/>
                </a:tc>
                <a:tc>
                  <a:txBody>
                    <a:bodyPr/>
                    <a:lstStyle/>
                    <a:p>
                      <a:pPr algn="ctr" fontAlgn="b"/>
                      <a:r>
                        <a:rPr lang="en-US" sz="1100" u="none" strike="noStrike" dirty="0">
                          <a:effectLst/>
                        </a:rPr>
                        <a:t>-53%</a:t>
                      </a:r>
                      <a:endParaRPr lang="en-US" sz="1100" b="0" i="0" u="none" strike="noStrike" dirty="0">
                        <a:effectLst/>
                        <a:latin typeface="Arial" panose="020B0604020202020204" pitchFamily="34" charset="0"/>
                      </a:endParaRPr>
                    </a:p>
                  </a:txBody>
                  <a:tcPr marL="4763" marR="4763" marT="4763" marB="0" anchor="b"/>
                </a:tc>
                <a:tc>
                  <a:txBody>
                    <a:bodyPr/>
                    <a:lstStyle/>
                    <a:p>
                      <a:pPr algn="ctr" fontAlgn="b"/>
                      <a:r>
                        <a:rPr lang="en-US" sz="1100" u="none" strike="noStrike" dirty="0">
                          <a:effectLst/>
                        </a:rPr>
                        <a:t>-37%</a:t>
                      </a:r>
                      <a:endParaRPr lang="en-US" sz="1100" b="0" i="0" u="none" strike="noStrike" dirty="0">
                        <a:effectLst/>
                        <a:latin typeface="Arial" panose="020B0604020202020204" pitchFamily="34" charset="0"/>
                      </a:endParaRPr>
                    </a:p>
                  </a:txBody>
                  <a:tcPr marL="4763" marR="4763" marT="4763" marB="0" anchor="b"/>
                </a:tc>
                <a:tc>
                  <a:txBody>
                    <a:bodyPr/>
                    <a:lstStyle/>
                    <a:p>
                      <a:pPr algn="ctr" fontAlgn="b"/>
                      <a:r>
                        <a:rPr lang="en-US" sz="1100" b="0" i="0" u="none" strike="noStrike" dirty="0">
                          <a:effectLst/>
                          <a:latin typeface="Arial" panose="020B0604020202020204" pitchFamily="34" charset="0"/>
                        </a:rPr>
                        <a:t>-26%</a:t>
                      </a:r>
                    </a:p>
                  </a:txBody>
                  <a:tcPr marL="4763" marR="4763" marT="4763" marB="0" anchor="b"/>
                </a:tc>
                <a:tc>
                  <a:txBody>
                    <a:bodyPr/>
                    <a:lstStyle/>
                    <a:p>
                      <a:pPr algn="ctr" fontAlgn="b"/>
                      <a:r>
                        <a:rPr lang="en-US" sz="1100" u="none" strike="noStrike" dirty="0">
                          <a:effectLst/>
                        </a:rPr>
                        <a:t>-34%</a:t>
                      </a:r>
                      <a:endParaRPr lang="en-US" sz="1100" b="0" i="0" u="none" strike="noStrike" dirty="0">
                        <a:effectLst/>
                        <a:latin typeface="Arial" panose="020B0604020202020204" pitchFamily="34" charset="0"/>
                      </a:endParaRPr>
                    </a:p>
                  </a:txBody>
                  <a:tcPr marL="4763" marR="4763" marT="4763" marB="0" anchor="b"/>
                </a:tc>
                <a:extLst>
                  <a:ext uri="{0D108BD9-81ED-4DB2-BD59-A6C34878D82A}">
                    <a16:rowId xmlns:a16="http://schemas.microsoft.com/office/drawing/2014/main" val="4171953528"/>
                  </a:ext>
                </a:extLst>
              </a:tr>
              <a:tr h="174523">
                <a:tc>
                  <a:txBody>
                    <a:bodyPr/>
                    <a:lstStyle/>
                    <a:p>
                      <a:pPr algn="ctr" fontAlgn="b"/>
                      <a:r>
                        <a:rPr lang="en-US" sz="1100" b="0" i="0" u="none" strike="noStrike" dirty="0">
                          <a:effectLst/>
                          <a:latin typeface="Arial" panose="020B0604020202020204" pitchFamily="34" charset="0"/>
                        </a:rPr>
                        <a:t>-8%</a:t>
                      </a:r>
                    </a:p>
                  </a:txBody>
                  <a:tcPr marL="4763" marR="4763" marT="4763" marB="0" anchor="b"/>
                </a:tc>
                <a:tc>
                  <a:txBody>
                    <a:bodyPr/>
                    <a:lstStyle/>
                    <a:p>
                      <a:pPr algn="ctr" fontAlgn="b"/>
                      <a:r>
                        <a:rPr lang="en-US" sz="1100" b="0" i="0" u="none" strike="noStrike" dirty="0">
                          <a:effectLst/>
                          <a:latin typeface="Arial" panose="020B0604020202020204" pitchFamily="34" charset="0"/>
                        </a:rPr>
                        <a:t>+124%</a:t>
                      </a:r>
                    </a:p>
                  </a:txBody>
                  <a:tcPr marL="4763" marR="4763" marT="4763" marB="0" anchor="b"/>
                </a:tc>
                <a:tc>
                  <a:txBody>
                    <a:bodyPr/>
                    <a:lstStyle/>
                    <a:p>
                      <a:pPr algn="ctr" fontAlgn="b"/>
                      <a:r>
                        <a:rPr lang="en-US" sz="1100" b="0" i="0" u="none" strike="noStrike" dirty="0">
                          <a:effectLst/>
                          <a:latin typeface="Arial" panose="020B0604020202020204" pitchFamily="34" charset="0"/>
                        </a:rPr>
                        <a:t>+81%</a:t>
                      </a:r>
                    </a:p>
                  </a:txBody>
                  <a:tcPr marL="4763" marR="4763" marT="4763" marB="0" anchor="b"/>
                </a:tc>
                <a:tc>
                  <a:txBody>
                    <a:bodyPr/>
                    <a:lstStyle/>
                    <a:p>
                      <a:pPr algn="ctr" fontAlgn="b"/>
                      <a:endParaRPr lang="en-US" sz="1100" b="0" i="0" u="none" strike="noStrike" dirty="0">
                        <a:effectLst/>
                        <a:latin typeface="Arial" panose="020B0604020202020204" pitchFamily="34" charset="0"/>
                      </a:endParaRPr>
                    </a:p>
                  </a:txBody>
                  <a:tcPr marL="4763" marR="4763" marT="4763" marB="0" anchor="b"/>
                </a:tc>
                <a:tc>
                  <a:txBody>
                    <a:bodyPr/>
                    <a:lstStyle/>
                    <a:p>
                      <a:pPr algn="ctr" fontAlgn="b"/>
                      <a:r>
                        <a:rPr lang="en-US" sz="1100" b="0" i="0" u="none" strike="noStrike" dirty="0">
                          <a:effectLst/>
                          <a:latin typeface="Arial" panose="020B0604020202020204" pitchFamily="34" charset="0"/>
                        </a:rPr>
                        <a:t>+62%</a:t>
                      </a:r>
                    </a:p>
                  </a:txBody>
                  <a:tcPr marL="4763" marR="4763" marT="4763" marB="0" anchor="b"/>
                </a:tc>
                <a:extLst>
                  <a:ext uri="{0D108BD9-81ED-4DB2-BD59-A6C34878D82A}">
                    <a16:rowId xmlns:a16="http://schemas.microsoft.com/office/drawing/2014/main" val="3256118860"/>
                  </a:ext>
                </a:extLst>
              </a:tr>
            </a:tbl>
          </a:graphicData>
        </a:graphic>
      </p:graphicFrame>
      <p:graphicFrame>
        <p:nvGraphicFramePr>
          <p:cNvPr id="10" name="Table 9">
            <a:extLst>
              <a:ext uri="{FF2B5EF4-FFF2-40B4-BE49-F238E27FC236}">
                <a16:creationId xmlns:a16="http://schemas.microsoft.com/office/drawing/2014/main" id="{8D909BA0-0A27-4C62-8C0B-9F69F3016A82}"/>
              </a:ext>
            </a:extLst>
          </p:cNvPr>
          <p:cNvGraphicFramePr>
            <a:graphicFrameLocks noGrp="1"/>
          </p:cNvGraphicFramePr>
          <p:nvPr/>
        </p:nvGraphicFramePr>
        <p:xfrm>
          <a:off x="1296015" y="1449676"/>
          <a:ext cx="2230930" cy="517209"/>
        </p:xfrm>
        <a:graphic>
          <a:graphicData uri="http://schemas.openxmlformats.org/drawingml/2006/table">
            <a:tbl>
              <a:tblPr>
                <a:tableStyleId>{3C2FFA5D-87B4-456A-9821-1D502468CF0F}</a:tableStyleId>
              </a:tblPr>
              <a:tblGrid>
                <a:gridCol w="431902">
                  <a:extLst>
                    <a:ext uri="{9D8B030D-6E8A-4147-A177-3AD203B41FA5}">
                      <a16:colId xmlns:a16="http://schemas.microsoft.com/office/drawing/2014/main" val="1781908047"/>
                    </a:ext>
                  </a:extLst>
                </a:gridCol>
                <a:gridCol w="486424">
                  <a:extLst>
                    <a:ext uri="{9D8B030D-6E8A-4147-A177-3AD203B41FA5}">
                      <a16:colId xmlns:a16="http://schemas.microsoft.com/office/drawing/2014/main" val="1410034866"/>
                    </a:ext>
                  </a:extLst>
                </a:gridCol>
                <a:gridCol w="384296">
                  <a:extLst>
                    <a:ext uri="{9D8B030D-6E8A-4147-A177-3AD203B41FA5}">
                      <a16:colId xmlns:a16="http://schemas.microsoft.com/office/drawing/2014/main" val="3196184385"/>
                    </a:ext>
                  </a:extLst>
                </a:gridCol>
                <a:gridCol w="422364">
                  <a:extLst>
                    <a:ext uri="{9D8B030D-6E8A-4147-A177-3AD203B41FA5}">
                      <a16:colId xmlns:a16="http://schemas.microsoft.com/office/drawing/2014/main" val="1238355627"/>
                    </a:ext>
                  </a:extLst>
                </a:gridCol>
                <a:gridCol w="505944">
                  <a:extLst>
                    <a:ext uri="{9D8B030D-6E8A-4147-A177-3AD203B41FA5}">
                      <a16:colId xmlns:a16="http://schemas.microsoft.com/office/drawing/2014/main" val="110479937"/>
                    </a:ext>
                  </a:extLst>
                </a:gridCol>
              </a:tblGrid>
              <a:tr h="166083">
                <a:tc>
                  <a:txBody>
                    <a:bodyPr/>
                    <a:lstStyle/>
                    <a:p>
                      <a:pPr algn="ctr" fontAlgn="b"/>
                      <a:r>
                        <a:rPr lang="en-US" sz="1100" b="1" u="sng" strike="noStrike" dirty="0">
                          <a:effectLst/>
                        </a:rPr>
                        <a:t>Q1</a:t>
                      </a:r>
                      <a:endParaRPr lang="en-US" sz="1100" b="1" i="0" u="sng" strike="noStrike" dirty="0">
                        <a:effectLst/>
                        <a:latin typeface="Arial" panose="020B0604020202020204" pitchFamily="34" charset="0"/>
                      </a:endParaRPr>
                    </a:p>
                  </a:txBody>
                  <a:tcPr marL="4763" marR="4763" marT="4763" marB="0" anchor="b"/>
                </a:tc>
                <a:tc>
                  <a:txBody>
                    <a:bodyPr/>
                    <a:lstStyle/>
                    <a:p>
                      <a:pPr algn="ctr" fontAlgn="b"/>
                      <a:r>
                        <a:rPr lang="en-US" sz="1100" b="1" u="sng" strike="noStrike" dirty="0">
                          <a:effectLst/>
                        </a:rPr>
                        <a:t>Q2</a:t>
                      </a:r>
                      <a:endParaRPr lang="en-US" sz="1100" b="1" i="0" u="sng" strike="noStrike" dirty="0">
                        <a:effectLst/>
                        <a:latin typeface="Arial" panose="020B0604020202020204" pitchFamily="34" charset="0"/>
                      </a:endParaRPr>
                    </a:p>
                  </a:txBody>
                  <a:tcPr marL="4763" marR="4763" marT="4763" marB="0" anchor="b"/>
                </a:tc>
                <a:tc>
                  <a:txBody>
                    <a:bodyPr/>
                    <a:lstStyle/>
                    <a:p>
                      <a:pPr algn="ctr" fontAlgn="b"/>
                      <a:r>
                        <a:rPr lang="en-US" sz="1100" b="1" u="sng" strike="noStrike" dirty="0">
                          <a:effectLst/>
                        </a:rPr>
                        <a:t>Q3</a:t>
                      </a:r>
                      <a:endParaRPr lang="en-US" sz="1100" b="1" i="0" u="sng" strike="noStrike" dirty="0">
                        <a:effectLst/>
                        <a:latin typeface="Arial" panose="020B0604020202020204" pitchFamily="34" charset="0"/>
                      </a:endParaRPr>
                    </a:p>
                  </a:txBody>
                  <a:tcPr marL="4763" marR="4763" marT="4763" marB="0" anchor="b"/>
                </a:tc>
                <a:tc>
                  <a:txBody>
                    <a:bodyPr/>
                    <a:lstStyle/>
                    <a:p>
                      <a:pPr algn="ctr" fontAlgn="b"/>
                      <a:r>
                        <a:rPr lang="en-US" sz="1100" b="1" i="0" u="sng" strike="noStrike" dirty="0">
                          <a:effectLst/>
                          <a:latin typeface="Arial" panose="020B0604020202020204" pitchFamily="34" charset="0"/>
                        </a:rPr>
                        <a:t>Q4</a:t>
                      </a:r>
                    </a:p>
                  </a:txBody>
                  <a:tcPr marL="4763" marR="4763" marT="4763" marB="0" anchor="b"/>
                </a:tc>
                <a:tc>
                  <a:txBody>
                    <a:bodyPr/>
                    <a:lstStyle/>
                    <a:p>
                      <a:pPr algn="ctr" fontAlgn="b"/>
                      <a:r>
                        <a:rPr lang="en-US" sz="1100" b="1" u="sng" strike="noStrike" dirty="0">
                          <a:effectLst/>
                        </a:rPr>
                        <a:t>Total</a:t>
                      </a:r>
                      <a:endParaRPr lang="en-US" sz="1100" b="1" i="0" u="sng" strike="noStrike" dirty="0">
                        <a:effectLst/>
                        <a:latin typeface="Arial" panose="020B0604020202020204" pitchFamily="34" charset="0"/>
                      </a:endParaRPr>
                    </a:p>
                  </a:txBody>
                  <a:tcPr marL="4763" marR="4763" marT="4763" marB="0" anchor="b"/>
                </a:tc>
                <a:extLst>
                  <a:ext uri="{0D108BD9-81ED-4DB2-BD59-A6C34878D82A}">
                    <a16:rowId xmlns:a16="http://schemas.microsoft.com/office/drawing/2014/main" val="3107253750"/>
                  </a:ext>
                </a:extLst>
              </a:tr>
              <a:tr h="166083">
                <a:tc>
                  <a:txBody>
                    <a:bodyPr/>
                    <a:lstStyle/>
                    <a:p>
                      <a:pPr algn="ctr" fontAlgn="b"/>
                      <a:r>
                        <a:rPr lang="en-US" sz="1100" u="none" strike="noStrike" dirty="0">
                          <a:effectLst/>
                        </a:rPr>
                        <a:t>-1%</a:t>
                      </a:r>
                      <a:endParaRPr lang="en-US" sz="1100" b="0" i="0" u="none" strike="noStrike" dirty="0">
                        <a:effectLst/>
                        <a:latin typeface="Arial" panose="020B0604020202020204" pitchFamily="34" charset="0"/>
                      </a:endParaRPr>
                    </a:p>
                  </a:txBody>
                  <a:tcPr marL="4763" marR="4763" marT="4763" marB="0" anchor="b"/>
                </a:tc>
                <a:tc>
                  <a:txBody>
                    <a:bodyPr/>
                    <a:lstStyle/>
                    <a:p>
                      <a:pPr algn="ctr" fontAlgn="b"/>
                      <a:r>
                        <a:rPr lang="en-US" sz="1100" u="none" strike="noStrike" dirty="0">
                          <a:effectLst/>
                        </a:rPr>
                        <a:t>-53%</a:t>
                      </a:r>
                      <a:endParaRPr lang="en-US" sz="1100" b="0" i="0" u="none" strike="noStrike" dirty="0">
                        <a:effectLst/>
                        <a:latin typeface="Arial" panose="020B0604020202020204" pitchFamily="34" charset="0"/>
                      </a:endParaRPr>
                    </a:p>
                  </a:txBody>
                  <a:tcPr marL="4763" marR="4763" marT="4763" marB="0" anchor="b"/>
                </a:tc>
                <a:tc>
                  <a:txBody>
                    <a:bodyPr/>
                    <a:lstStyle/>
                    <a:p>
                      <a:pPr algn="ctr" fontAlgn="b"/>
                      <a:r>
                        <a:rPr lang="en-US" sz="1100" u="none" strike="noStrike" dirty="0">
                          <a:effectLst/>
                        </a:rPr>
                        <a:t>-11%</a:t>
                      </a:r>
                      <a:endParaRPr lang="en-US" sz="1100" b="0" i="0" u="none" strike="noStrike" dirty="0">
                        <a:effectLst/>
                        <a:latin typeface="Arial" panose="020B0604020202020204" pitchFamily="34" charset="0"/>
                      </a:endParaRPr>
                    </a:p>
                  </a:txBody>
                  <a:tcPr marL="4763" marR="4763" marT="4763" marB="0" anchor="b"/>
                </a:tc>
                <a:tc>
                  <a:txBody>
                    <a:bodyPr/>
                    <a:lstStyle/>
                    <a:p>
                      <a:pPr algn="ctr" fontAlgn="b"/>
                      <a:r>
                        <a:rPr lang="en-US" sz="1100" b="0" i="0" u="none" strike="noStrike" dirty="0">
                          <a:effectLst/>
                          <a:latin typeface="Arial" panose="020B0604020202020204" pitchFamily="34" charset="0"/>
                        </a:rPr>
                        <a:t>+13%</a:t>
                      </a:r>
                    </a:p>
                  </a:txBody>
                  <a:tcPr marL="4763" marR="4763" marT="4763" marB="0" anchor="b"/>
                </a:tc>
                <a:tc>
                  <a:txBody>
                    <a:bodyPr/>
                    <a:lstStyle/>
                    <a:p>
                      <a:pPr algn="ctr" fontAlgn="b"/>
                      <a:r>
                        <a:rPr lang="en-US" sz="1100" u="none" strike="noStrike" dirty="0">
                          <a:effectLst/>
                        </a:rPr>
                        <a:t>-18%</a:t>
                      </a:r>
                      <a:endParaRPr lang="en-US" sz="1100" b="0" i="0" u="none" strike="noStrike" dirty="0">
                        <a:effectLst/>
                        <a:latin typeface="Arial" panose="020B0604020202020204" pitchFamily="34" charset="0"/>
                      </a:endParaRPr>
                    </a:p>
                  </a:txBody>
                  <a:tcPr marL="4763" marR="4763" marT="4763" marB="0" anchor="b"/>
                </a:tc>
                <a:extLst>
                  <a:ext uri="{0D108BD9-81ED-4DB2-BD59-A6C34878D82A}">
                    <a16:rowId xmlns:a16="http://schemas.microsoft.com/office/drawing/2014/main" val="934861836"/>
                  </a:ext>
                </a:extLst>
              </a:tr>
              <a:tr h="166083">
                <a:tc>
                  <a:txBody>
                    <a:bodyPr/>
                    <a:lstStyle/>
                    <a:p>
                      <a:pPr algn="ctr" fontAlgn="b"/>
                      <a:r>
                        <a:rPr lang="en-US" sz="1100" b="0" i="0" u="none" strike="noStrike" dirty="0">
                          <a:effectLst/>
                          <a:latin typeface="Arial" panose="020B0604020202020204" pitchFamily="34" charset="0"/>
                        </a:rPr>
                        <a:t>+57%</a:t>
                      </a:r>
                    </a:p>
                  </a:txBody>
                  <a:tcPr marL="4763" marR="4763" marT="4763" marB="0" anchor="b"/>
                </a:tc>
                <a:tc>
                  <a:txBody>
                    <a:bodyPr/>
                    <a:lstStyle/>
                    <a:p>
                      <a:pPr algn="ctr" fontAlgn="b"/>
                      <a:r>
                        <a:rPr lang="en-US" sz="1100" b="0" i="0" u="none" strike="noStrike" dirty="0">
                          <a:effectLst/>
                          <a:latin typeface="Arial" panose="020B0604020202020204" pitchFamily="34" charset="0"/>
                        </a:rPr>
                        <a:t>+228%</a:t>
                      </a:r>
                    </a:p>
                  </a:txBody>
                  <a:tcPr marL="4763" marR="4763" marT="4763" marB="0" anchor="b"/>
                </a:tc>
                <a:tc>
                  <a:txBody>
                    <a:bodyPr/>
                    <a:lstStyle/>
                    <a:p>
                      <a:pPr algn="ctr" fontAlgn="b"/>
                      <a:r>
                        <a:rPr lang="en-US" sz="1100" b="0" i="0" u="none" strike="noStrike" dirty="0">
                          <a:effectLst/>
                          <a:latin typeface="Arial" panose="020B0604020202020204" pitchFamily="34" charset="0"/>
                        </a:rPr>
                        <a:t>+56%</a:t>
                      </a:r>
                    </a:p>
                  </a:txBody>
                  <a:tcPr marL="4763" marR="4763" marT="4763" marB="0" anchor="b"/>
                </a:tc>
                <a:tc>
                  <a:txBody>
                    <a:bodyPr/>
                    <a:lstStyle/>
                    <a:p>
                      <a:pPr algn="ctr" fontAlgn="b"/>
                      <a:endParaRPr lang="en-US" sz="1100" b="0" i="0" u="none" strike="noStrike" dirty="0">
                        <a:effectLst/>
                        <a:latin typeface="Arial" panose="020B0604020202020204" pitchFamily="34" charset="0"/>
                      </a:endParaRPr>
                    </a:p>
                  </a:txBody>
                  <a:tcPr marL="4763" marR="4763" marT="4763" marB="0" anchor="b"/>
                </a:tc>
                <a:tc>
                  <a:txBody>
                    <a:bodyPr/>
                    <a:lstStyle/>
                    <a:p>
                      <a:pPr algn="ctr" fontAlgn="b"/>
                      <a:r>
                        <a:rPr lang="en-US" sz="1100" b="0" i="0" u="none" strike="noStrike" dirty="0">
                          <a:effectLst/>
                          <a:latin typeface="Arial" panose="020B0604020202020204" pitchFamily="34" charset="0"/>
                        </a:rPr>
                        <a:t>+84%</a:t>
                      </a:r>
                    </a:p>
                  </a:txBody>
                  <a:tcPr marL="4763" marR="4763" marT="4763" marB="0" anchor="b"/>
                </a:tc>
                <a:extLst>
                  <a:ext uri="{0D108BD9-81ED-4DB2-BD59-A6C34878D82A}">
                    <a16:rowId xmlns:a16="http://schemas.microsoft.com/office/drawing/2014/main" val="4048763703"/>
                  </a:ext>
                </a:extLst>
              </a:tr>
            </a:tbl>
          </a:graphicData>
        </a:graphic>
      </p:graphicFrame>
      <p:graphicFrame>
        <p:nvGraphicFramePr>
          <p:cNvPr id="11" name="Table 10">
            <a:extLst>
              <a:ext uri="{FF2B5EF4-FFF2-40B4-BE49-F238E27FC236}">
                <a16:creationId xmlns:a16="http://schemas.microsoft.com/office/drawing/2014/main" id="{D83A0990-C6A0-4C96-9995-9C9086FA32E8}"/>
              </a:ext>
            </a:extLst>
          </p:cNvPr>
          <p:cNvGraphicFramePr>
            <a:graphicFrameLocks noGrp="1"/>
          </p:cNvGraphicFramePr>
          <p:nvPr/>
        </p:nvGraphicFramePr>
        <p:xfrm>
          <a:off x="5358224" y="1625653"/>
          <a:ext cx="2112472" cy="565856"/>
        </p:xfrm>
        <a:graphic>
          <a:graphicData uri="http://schemas.openxmlformats.org/drawingml/2006/table">
            <a:tbl>
              <a:tblPr>
                <a:tableStyleId>{3C2FFA5D-87B4-456A-9821-1D502468CF0F}</a:tableStyleId>
              </a:tblPr>
              <a:tblGrid>
                <a:gridCol w="396798">
                  <a:extLst>
                    <a:ext uri="{9D8B030D-6E8A-4147-A177-3AD203B41FA5}">
                      <a16:colId xmlns:a16="http://schemas.microsoft.com/office/drawing/2014/main" val="1956939329"/>
                    </a:ext>
                  </a:extLst>
                </a:gridCol>
                <a:gridCol w="411914">
                  <a:extLst>
                    <a:ext uri="{9D8B030D-6E8A-4147-A177-3AD203B41FA5}">
                      <a16:colId xmlns:a16="http://schemas.microsoft.com/office/drawing/2014/main" val="1241531260"/>
                    </a:ext>
                  </a:extLst>
                </a:gridCol>
                <a:gridCol w="419470">
                  <a:extLst>
                    <a:ext uri="{9D8B030D-6E8A-4147-A177-3AD203B41FA5}">
                      <a16:colId xmlns:a16="http://schemas.microsoft.com/office/drawing/2014/main" val="3440996464"/>
                    </a:ext>
                  </a:extLst>
                </a:gridCol>
                <a:gridCol w="419470">
                  <a:extLst>
                    <a:ext uri="{9D8B030D-6E8A-4147-A177-3AD203B41FA5}">
                      <a16:colId xmlns:a16="http://schemas.microsoft.com/office/drawing/2014/main" val="2240086977"/>
                    </a:ext>
                  </a:extLst>
                </a:gridCol>
                <a:gridCol w="464820">
                  <a:extLst>
                    <a:ext uri="{9D8B030D-6E8A-4147-A177-3AD203B41FA5}">
                      <a16:colId xmlns:a16="http://schemas.microsoft.com/office/drawing/2014/main" val="3965606816"/>
                    </a:ext>
                  </a:extLst>
                </a:gridCol>
              </a:tblGrid>
              <a:tr h="190570">
                <a:tc>
                  <a:txBody>
                    <a:bodyPr/>
                    <a:lstStyle/>
                    <a:p>
                      <a:pPr algn="ctr" fontAlgn="b"/>
                      <a:r>
                        <a:rPr lang="en-US" sz="1200" b="1" u="sng" strike="noStrike" dirty="0">
                          <a:effectLst/>
                        </a:rPr>
                        <a:t>Q1</a:t>
                      </a:r>
                      <a:endParaRPr lang="en-US" sz="1200" b="1" i="0" u="sng" strike="noStrike" dirty="0">
                        <a:effectLst/>
                        <a:latin typeface="Arial" panose="020B0604020202020204" pitchFamily="34" charset="0"/>
                      </a:endParaRPr>
                    </a:p>
                  </a:txBody>
                  <a:tcPr marL="4763" marR="4763" marT="4763" marB="0" anchor="b"/>
                </a:tc>
                <a:tc>
                  <a:txBody>
                    <a:bodyPr/>
                    <a:lstStyle/>
                    <a:p>
                      <a:pPr algn="ctr" fontAlgn="b"/>
                      <a:r>
                        <a:rPr lang="en-US" sz="1200" b="1" u="sng" strike="noStrike" dirty="0">
                          <a:effectLst/>
                        </a:rPr>
                        <a:t>Q2</a:t>
                      </a:r>
                      <a:endParaRPr lang="en-US" sz="1200" b="1" i="0" u="sng" strike="noStrike" dirty="0">
                        <a:effectLst/>
                        <a:latin typeface="Arial" panose="020B0604020202020204" pitchFamily="34" charset="0"/>
                      </a:endParaRPr>
                    </a:p>
                  </a:txBody>
                  <a:tcPr marL="4763" marR="4763" marT="4763" marB="0" anchor="b"/>
                </a:tc>
                <a:tc>
                  <a:txBody>
                    <a:bodyPr/>
                    <a:lstStyle/>
                    <a:p>
                      <a:pPr algn="ctr" fontAlgn="b"/>
                      <a:r>
                        <a:rPr lang="en-US" sz="1200" b="1" u="sng" strike="noStrike" dirty="0">
                          <a:effectLst/>
                        </a:rPr>
                        <a:t>Q3</a:t>
                      </a:r>
                      <a:endParaRPr lang="en-US" sz="1200" b="1" i="0" u="sng" strike="noStrike" dirty="0">
                        <a:effectLst/>
                        <a:latin typeface="Arial" panose="020B0604020202020204" pitchFamily="34" charset="0"/>
                      </a:endParaRPr>
                    </a:p>
                  </a:txBody>
                  <a:tcPr marL="4763" marR="4763" marT="4763" marB="0" anchor="b"/>
                </a:tc>
                <a:tc>
                  <a:txBody>
                    <a:bodyPr/>
                    <a:lstStyle/>
                    <a:p>
                      <a:pPr algn="ctr" fontAlgn="b"/>
                      <a:r>
                        <a:rPr lang="en-US" sz="1200" b="1" i="0" u="sng" strike="noStrike" dirty="0">
                          <a:effectLst/>
                          <a:latin typeface="Arial" panose="020B0604020202020204" pitchFamily="34" charset="0"/>
                        </a:rPr>
                        <a:t>Q4</a:t>
                      </a:r>
                    </a:p>
                  </a:txBody>
                  <a:tcPr marL="4763" marR="4763" marT="4763" marB="0" anchor="b"/>
                </a:tc>
                <a:tc>
                  <a:txBody>
                    <a:bodyPr/>
                    <a:lstStyle/>
                    <a:p>
                      <a:pPr algn="ctr" fontAlgn="b"/>
                      <a:r>
                        <a:rPr lang="en-US" sz="1200" b="1" u="sng" strike="noStrike" dirty="0">
                          <a:effectLst/>
                        </a:rPr>
                        <a:t>Total</a:t>
                      </a:r>
                      <a:endParaRPr lang="en-US" sz="1200" b="1" i="0" u="sng" strike="noStrike" dirty="0">
                        <a:effectLst/>
                        <a:latin typeface="Arial" panose="020B0604020202020204" pitchFamily="34" charset="0"/>
                      </a:endParaRPr>
                    </a:p>
                  </a:txBody>
                  <a:tcPr marL="4763" marR="4763" marT="4763" marB="0" anchor="b"/>
                </a:tc>
                <a:extLst>
                  <a:ext uri="{0D108BD9-81ED-4DB2-BD59-A6C34878D82A}">
                    <a16:rowId xmlns:a16="http://schemas.microsoft.com/office/drawing/2014/main" val="77710013"/>
                  </a:ext>
                </a:extLst>
              </a:tr>
              <a:tr h="154236">
                <a:tc>
                  <a:txBody>
                    <a:bodyPr/>
                    <a:lstStyle/>
                    <a:p>
                      <a:pPr algn="ctr" fontAlgn="b"/>
                      <a:r>
                        <a:rPr lang="en-US" sz="1200" u="none" strike="noStrike" dirty="0">
                          <a:effectLst/>
                        </a:rPr>
                        <a:t>-8%</a:t>
                      </a:r>
                      <a:endParaRPr lang="en-US" sz="1200" b="0" i="0" u="none" strike="noStrike" dirty="0">
                        <a:effectLst/>
                        <a:latin typeface="Arial" panose="020B0604020202020204" pitchFamily="34" charset="0"/>
                      </a:endParaRPr>
                    </a:p>
                  </a:txBody>
                  <a:tcPr marL="4763" marR="4763" marT="4763" marB="0" anchor="b"/>
                </a:tc>
                <a:tc>
                  <a:txBody>
                    <a:bodyPr/>
                    <a:lstStyle/>
                    <a:p>
                      <a:pPr algn="ctr" fontAlgn="b"/>
                      <a:r>
                        <a:rPr lang="en-US" sz="1200" u="none" strike="noStrike" dirty="0">
                          <a:effectLst/>
                        </a:rPr>
                        <a:t>-39%</a:t>
                      </a:r>
                      <a:endParaRPr lang="en-US" sz="1200" b="0" i="0" u="none" strike="noStrike" dirty="0">
                        <a:effectLst/>
                        <a:latin typeface="Arial" panose="020B0604020202020204" pitchFamily="34" charset="0"/>
                      </a:endParaRPr>
                    </a:p>
                  </a:txBody>
                  <a:tcPr marL="4763" marR="4763" marT="4763" marB="0" anchor="b"/>
                </a:tc>
                <a:tc>
                  <a:txBody>
                    <a:bodyPr/>
                    <a:lstStyle/>
                    <a:p>
                      <a:pPr algn="ctr" fontAlgn="b"/>
                      <a:r>
                        <a:rPr lang="en-US" sz="1200" u="none" strike="noStrike" dirty="0">
                          <a:effectLst/>
                        </a:rPr>
                        <a:t>-21%</a:t>
                      </a:r>
                      <a:endParaRPr lang="en-US" sz="1200" b="0" i="0" u="none" strike="noStrike" dirty="0">
                        <a:effectLst/>
                        <a:latin typeface="Arial" panose="020B0604020202020204" pitchFamily="34" charset="0"/>
                      </a:endParaRPr>
                    </a:p>
                  </a:txBody>
                  <a:tcPr marL="4763" marR="4763" marT="4763" marB="0" anchor="b"/>
                </a:tc>
                <a:tc>
                  <a:txBody>
                    <a:bodyPr/>
                    <a:lstStyle/>
                    <a:p>
                      <a:pPr algn="ctr" fontAlgn="b"/>
                      <a:r>
                        <a:rPr lang="en-US" sz="1200" b="0" i="0" u="none" strike="noStrike" dirty="0">
                          <a:effectLst/>
                          <a:latin typeface="Arial" panose="020B0604020202020204" pitchFamily="34" charset="0"/>
                        </a:rPr>
                        <a:t>-4%</a:t>
                      </a:r>
                    </a:p>
                  </a:txBody>
                  <a:tcPr marL="4763" marR="4763" marT="4763" marB="0" anchor="b"/>
                </a:tc>
                <a:tc>
                  <a:txBody>
                    <a:bodyPr/>
                    <a:lstStyle/>
                    <a:p>
                      <a:pPr algn="ctr" fontAlgn="b"/>
                      <a:r>
                        <a:rPr lang="en-US" sz="1200" u="none" strike="noStrike" dirty="0">
                          <a:effectLst/>
                        </a:rPr>
                        <a:t>-20%</a:t>
                      </a:r>
                      <a:endParaRPr lang="en-US" sz="1200" b="0" i="0" u="none" strike="noStrike" dirty="0">
                        <a:effectLst/>
                        <a:latin typeface="Arial" panose="020B0604020202020204" pitchFamily="34" charset="0"/>
                      </a:endParaRPr>
                    </a:p>
                  </a:txBody>
                  <a:tcPr marL="4763" marR="4763" marT="4763" marB="0" anchor="b"/>
                </a:tc>
                <a:extLst>
                  <a:ext uri="{0D108BD9-81ED-4DB2-BD59-A6C34878D82A}">
                    <a16:rowId xmlns:a16="http://schemas.microsoft.com/office/drawing/2014/main" val="2484231782"/>
                  </a:ext>
                </a:extLst>
              </a:tr>
              <a:tr h="154236">
                <a:tc>
                  <a:txBody>
                    <a:bodyPr/>
                    <a:lstStyle/>
                    <a:p>
                      <a:pPr algn="ctr" fontAlgn="b"/>
                      <a:r>
                        <a:rPr lang="en-US" sz="1200" b="0" i="0" u="none" strike="noStrike" dirty="0">
                          <a:effectLst/>
                          <a:latin typeface="Arial" panose="020B0604020202020204" pitchFamily="34" charset="0"/>
                        </a:rPr>
                        <a:t>-3%</a:t>
                      </a:r>
                    </a:p>
                  </a:txBody>
                  <a:tcPr marL="4763" marR="4763" marT="4763" marB="0" anchor="b"/>
                </a:tc>
                <a:tc>
                  <a:txBody>
                    <a:bodyPr/>
                    <a:lstStyle/>
                    <a:p>
                      <a:pPr algn="ctr" fontAlgn="b"/>
                      <a:r>
                        <a:rPr lang="en-US" sz="1200" b="0" i="0" u="none" strike="noStrike" dirty="0">
                          <a:effectLst/>
                          <a:latin typeface="Arial" panose="020B0604020202020204" pitchFamily="34" charset="0"/>
                        </a:rPr>
                        <a:t>+67%</a:t>
                      </a:r>
                    </a:p>
                  </a:txBody>
                  <a:tcPr marL="4763" marR="4763" marT="4763" marB="0" anchor="b"/>
                </a:tc>
                <a:tc>
                  <a:txBody>
                    <a:bodyPr/>
                    <a:lstStyle/>
                    <a:p>
                      <a:pPr algn="ctr" fontAlgn="b"/>
                      <a:r>
                        <a:rPr lang="en-US" sz="1200" b="0" i="0" u="none" strike="noStrike" dirty="0">
                          <a:effectLst/>
                          <a:latin typeface="Arial" panose="020B0604020202020204" pitchFamily="34" charset="0"/>
                        </a:rPr>
                        <a:t>+12%</a:t>
                      </a:r>
                    </a:p>
                  </a:txBody>
                  <a:tcPr marL="4763" marR="4763" marT="4763" marB="0" anchor="b"/>
                </a:tc>
                <a:tc>
                  <a:txBody>
                    <a:bodyPr/>
                    <a:lstStyle/>
                    <a:p>
                      <a:pPr algn="ctr" fontAlgn="b"/>
                      <a:endParaRPr lang="en-US" sz="1200" b="0" i="0" u="none" strike="noStrike" dirty="0">
                        <a:effectLst/>
                        <a:latin typeface="Arial" panose="020B0604020202020204" pitchFamily="34" charset="0"/>
                      </a:endParaRPr>
                    </a:p>
                  </a:txBody>
                  <a:tcPr marL="4763" marR="4763" marT="4763" marB="0" anchor="b"/>
                </a:tc>
                <a:tc>
                  <a:txBody>
                    <a:bodyPr/>
                    <a:lstStyle/>
                    <a:p>
                      <a:pPr algn="ctr" fontAlgn="b"/>
                      <a:r>
                        <a:rPr lang="en-US" sz="1200" b="0" i="0" u="none" strike="noStrike" dirty="0">
                          <a:effectLst/>
                          <a:latin typeface="Arial" panose="020B0604020202020204" pitchFamily="34" charset="0"/>
                        </a:rPr>
                        <a:t>+24%</a:t>
                      </a:r>
                    </a:p>
                  </a:txBody>
                  <a:tcPr marL="4763" marR="4763" marT="4763" marB="0" anchor="b"/>
                </a:tc>
                <a:extLst>
                  <a:ext uri="{0D108BD9-81ED-4DB2-BD59-A6C34878D82A}">
                    <a16:rowId xmlns:a16="http://schemas.microsoft.com/office/drawing/2014/main" val="3052952094"/>
                  </a:ext>
                </a:extLst>
              </a:tr>
            </a:tbl>
          </a:graphicData>
        </a:graphic>
      </p:graphicFrame>
      <p:graphicFrame>
        <p:nvGraphicFramePr>
          <p:cNvPr id="12" name="Table 11">
            <a:extLst>
              <a:ext uri="{FF2B5EF4-FFF2-40B4-BE49-F238E27FC236}">
                <a16:creationId xmlns:a16="http://schemas.microsoft.com/office/drawing/2014/main" id="{0BCC917B-B875-4F7F-8731-9DF44B629723}"/>
              </a:ext>
            </a:extLst>
          </p:cNvPr>
          <p:cNvGraphicFramePr>
            <a:graphicFrameLocks noGrp="1"/>
          </p:cNvGraphicFramePr>
          <p:nvPr/>
        </p:nvGraphicFramePr>
        <p:xfrm>
          <a:off x="5121357" y="3047026"/>
          <a:ext cx="2586206" cy="627057"/>
        </p:xfrm>
        <a:graphic>
          <a:graphicData uri="http://schemas.openxmlformats.org/drawingml/2006/table">
            <a:tbl>
              <a:tblPr>
                <a:tableStyleId>{3C2FFA5D-87B4-456A-9821-1D502468CF0F}</a:tableStyleId>
              </a:tblPr>
              <a:tblGrid>
                <a:gridCol w="485781">
                  <a:extLst>
                    <a:ext uri="{9D8B030D-6E8A-4147-A177-3AD203B41FA5}">
                      <a16:colId xmlns:a16="http://schemas.microsoft.com/office/drawing/2014/main" val="838660270"/>
                    </a:ext>
                  </a:extLst>
                </a:gridCol>
                <a:gridCol w="587990">
                  <a:extLst>
                    <a:ext uri="{9D8B030D-6E8A-4147-A177-3AD203B41FA5}">
                      <a16:colId xmlns:a16="http://schemas.microsoft.com/office/drawing/2014/main" val="2741013558"/>
                    </a:ext>
                  </a:extLst>
                </a:gridCol>
                <a:gridCol w="429838">
                  <a:extLst>
                    <a:ext uri="{9D8B030D-6E8A-4147-A177-3AD203B41FA5}">
                      <a16:colId xmlns:a16="http://schemas.microsoft.com/office/drawing/2014/main" val="2986797513"/>
                    </a:ext>
                  </a:extLst>
                </a:gridCol>
                <a:gridCol w="513540">
                  <a:extLst>
                    <a:ext uri="{9D8B030D-6E8A-4147-A177-3AD203B41FA5}">
                      <a16:colId xmlns:a16="http://schemas.microsoft.com/office/drawing/2014/main" val="2949322591"/>
                    </a:ext>
                  </a:extLst>
                </a:gridCol>
                <a:gridCol w="569057">
                  <a:extLst>
                    <a:ext uri="{9D8B030D-6E8A-4147-A177-3AD203B41FA5}">
                      <a16:colId xmlns:a16="http://schemas.microsoft.com/office/drawing/2014/main" val="3140046878"/>
                    </a:ext>
                  </a:extLst>
                </a:gridCol>
              </a:tblGrid>
              <a:tr h="158506">
                <a:tc>
                  <a:txBody>
                    <a:bodyPr/>
                    <a:lstStyle/>
                    <a:p>
                      <a:pPr algn="ctr" fontAlgn="b"/>
                      <a:r>
                        <a:rPr lang="en-US" sz="1200" b="1" u="sng" strike="noStrike" dirty="0">
                          <a:effectLst/>
                        </a:rPr>
                        <a:t>Q1</a:t>
                      </a:r>
                      <a:endParaRPr lang="en-US" sz="1200" b="1" i="0" u="sng" strike="noStrike" dirty="0">
                        <a:effectLst/>
                        <a:latin typeface="Arial" panose="020B0604020202020204" pitchFamily="34" charset="0"/>
                      </a:endParaRPr>
                    </a:p>
                  </a:txBody>
                  <a:tcPr marL="4763" marR="4763" marT="4763" marB="0" anchor="b"/>
                </a:tc>
                <a:tc>
                  <a:txBody>
                    <a:bodyPr/>
                    <a:lstStyle/>
                    <a:p>
                      <a:pPr algn="ctr" fontAlgn="b"/>
                      <a:r>
                        <a:rPr lang="en-US" sz="1200" b="1" u="sng" strike="noStrike" dirty="0">
                          <a:effectLst/>
                        </a:rPr>
                        <a:t>Q2</a:t>
                      </a:r>
                      <a:endParaRPr lang="en-US" sz="1200" b="1" i="0" u="sng" strike="noStrike" dirty="0">
                        <a:effectLst/>
                        <a:latin typeface="Arial" panose="020B0604020202020204" pitchFamily="34" charset="0"/>
                      </a:endParaRPr>
                    </a:p>
                  </a:txBody>
                  <a:tcPr marL="4763" marR="4763" marT="4763" marB="0" anchor="b"/>
                </a:tc>
                <a:tc>
                  <a:txBody>
                    <a:bodyPr/>
                    <a:lstStyle/>
                    <a:p>
                      <a:pPr algn="ctr" fontAlgn="b"/>
                      <a:r>
                        <a:rPr lang="en-US" sz="1200" b="1" u="sng" strike="noStrike" dirty="0">
                          <a:effectLst/>
                        </a:rPr>
                        <a:t>Q3</a:t>
                      </a:r>
                      <a:endParaRPr lang="en-US" sz="1200" b="1" i="0" u="sng" strike="noStrike" dirty="0">
                        <a:effectLst/>
                        <a:latin typeface="Arial" panose="020B0604020202020204" pitchFamily="34" charset="0"/>
                      </a:endParaRPr>
                    </a:p>
                  </a:txBody>
                  <a:tcPr marL="4763" marR="4763" marT="4763" marB="0" anchor="b"/>
                </a:tc>
                <a:tc>
                  <a:txBody>
                    <a:bodyPr/>
                    <a:lstStyle/>
                    <a:p>
                      <a:pPr algn="ctr" fontAlgn="b"/>
                      <a:r>
                        <a:rPr lang="en-US" sz="1200" b="1" i="0" u="sng" strike="noStrike" dirty="0">
                          <a:effectLst/>
                          <a:latin typeface="Arial" panose="020B0604020202020204" pitchFamily="34" charset="0"/>
                        </a:rPr>
                        <a:t>Q4</a:t>
                      </a:r>
                    </a:p>
                  </a:txBody>
                  <a:tcPr marL="4763" marR="4763" marT="4763" marB="0" anchor="b"/>
                </a:tc>
                <a:tc>
                  <a:txBody>
                    <a:bodyPr/>
                    <a:lstStyle/>
                    <a:p>
                      <a:pPr algn="ctr" fontAlgn="b"/>
                      <a:r>
                        <a:rPr lang="en-US" sz="1200" b="1" u="sng" strike="noStrike" dirty="0">
                          <a:effectLst/>
                        </a:rPr>
                        <a:t>Total</a:t>
                      </a:r>
                      <a:endParaRPr lang="en-US" sz="1200" b="1" i="0" u="sng" strike="noStrike" dirty="0">
                        <a:effectLst/>
                        <a:latin typeface="Arial" panose="020B0604020202020204" pitchFamily="34" charset="0"/>
                      </a:endParaRPr>
                    </a:p>
                  </a:txBody>
                  <a:tcPr marL="4763" marR="4763" marT="4763" marB="0" anchor="b"/>
                </a:tc>
                <a:extLst>
                  <a:ext uri="{0D108BD9-81ED-4DB2-BD59-A6C34878D82A}">
                    <a16:rowId xmlns:a16="http://schemas.microsoft.com/office/drawing/2014/main" val="1261596362"/>
                  </a:ext>
                </a:extLst>
              </a:tr>
              <a:tr h="219707">
                <a:tc>
                  <a:txBody>
                    <a:bodyPr/>
                    <a:lstStyle/>
                    <a:p>
                      <a:pPr algn="ctr" fontAlgn="b"/>
                      <a:r>
                        <a:rPr lang="en-US" sz="1200" u="none" strike="noStrike">
                          <a:effectLst/>
                        </a:rPr>
                        <a:t>-18%</a:t>
                      </a:r>
                      <a:endParaRPr lang="en-US" sz="1200" b="0" i="0" u="none" strike="noStrike">
                        <a:effectLst/>
                        <a:latin typeface="Arial" panose="020B0604020202020204" pitchFamily="34" charset="0"/>
                      </a:endParaRPr>
                    </a:p>
                  </a:txBody>
                  <a:tcPr marL="4763" marR="4763" marT="4763" marB="0" anchor="b"/>
                </a:tc>
                <a:tc>
                  <a:txBody>
                    <a:bodyPr/>
                    <a:lstStyle/>
                    <a:p>
                      <a:pPr algn="ctr" fontAlgn="b"/>
                      <a:r>
                        <a:rPr lang="en-US" sz="1200" u="none" strike="noStrike" dirty="0">
                          <a:effectLst/>
                        </a:rPr>
                        <a:t>-53%</a:t>
                      </a:r>
                      <a:endParaRPr lang="en-US" sz="1200" b="0" i="0" u="none" strike="noStrike" dirty="0">
                        <a:effectLst/>
                        <a:latin typeface="Arial" panose="020B0604020202020204" pitchFamily="34" charset="0"/>
                      </a:endParaRPr>
                    </a:p>
                  </a:txBody>
                  <a:tcPr marL="4763" marR="4763" marT="4763" marB="0" anchor="b"/>
                </a:tc>
                <a:tc>
                  <a:txBody>
                    <a:bodyPr/>
                    <a:lstStyle/>
                    <a:p>
                      <a:pPr algn="ctr" fontAlgn="b"/>
                      <a:r>
                        <a:rPr lang="en-US" sz="1200" u="none" strike="noStrike" dirty="0">
                          <a:effectLst/>
                        </a:rPr>
                        <a:t>-24%</a:t>
                      </a:r>
                      <a:endParaRPr lang="en-US" sz="1200" b="0" i="0" u="none" strike="noStrike" dirty="0">
                        <a:effectLst/>
                        <a:latin typeface="Arial" panose="020B0604020202020204" pitchFamily="34" charset="0"/>
                      </a:endParaRPr>
                    </a:p>
                  </a:txBody>
                  <a:tcPr marL="4763" marR="4763" marT="4763" marB="0" anchor="b"/>
                </a:tc>
                <a:tc>
                  <a:txBody>
                    <a:bodyPr/>
                    <a:lstStyle/>
                    <a:p>
                      <a:pPr algn="ctr" fontAlgn="b"/>
                      <a:r>
                        <a:rPr lang="en-US" sz="1200" b="0" i="0" u="none" strike="noStrike" dirty="0">
                          <a:effectLst/>
                          <a:latin typeface="Arial" panose="020B0604020202020204" pitchFamily="34" charset="0"/>
                        </a:rPr>
                        <a:t>-23%</a:t>
                      </a:r>
                    </a:p>
                  </a:txBody>
                  <a:tcPr marL="4763" marR="4763" marT="4763" marB="0" anchor="b"/>
                </a:tc>
                <a:tc>
                  <a:txBody>
                    <a:bodyPr/>
                    <a:lstStyle/>
                    <a:p>
                      <a:pPr algn="ctr" fontAlgn="b"/>
                      <a:r>
                        <a:rPr lang="en-US" sz="1200" u="none" strike="noStrike" dirty="0">
                          <a:effectLst/>
                        </a:rPr>
                        <a:t>-30%</a:t>
                      </a:r>
                      <a:endParaRPr lang="en-US" sz="1200" b="0" i="0" u="none" strike="noStrike" dirty="0">
                        <a:effectLst/>
                        <a:latin typeface="Arial" panose="020B0604020202020204" pitchFamily="34" charset="0"/>
                      </a:endParaRPr>
                    </a:p>
                  </a:txBody>
                  <a:tcPr marL="4763" marR="4763" marT="4763" marB="0" anchor="b"/>
                </a:tc>
                <a:extLst>
                  <a:ext uri="{0D108BD9-81ED-4DB2-BD59-A6C34878D82A}">
                    <a16:rowId xmlns:a16="http://schemas.microsoft.com/office/drawing/2014/main" val="2538801421"/>
                  </a:ext>
                </a:extLst>
              </a:tr>
              <a:tr h="219707">
                <a:tc>
                  <a:txBody>
                    <a:bodyPr/>
                    <a:lstStyle/>
                    <a:p>
                      <a:pPr algn="ctr" fontAlgn="b"/>
                      <a:r>
                        <a:rPr lang="en-US" sz="1200" b="0" i="0" u="none" strike="noStrike" dirty="0">
                          <a:effectLst/>
                          <a:latin typeface="Arial" panose="020B0604020202020204" pitchFamily="34" charset="0"/>
                        </a:rPr>
                        <a:t>+3%</a:t>
                      </a:r>
                    </a:p>
                  </a:txBody>
                  <a:tcPr marL="4763" marR="4763" marT="4763" marB="0" anchor="b"/>
                </a:tc>
                <a:tc>
                  <a:txBody>
                    <a:bodyPr/>
                    <a:lstStyle/>
                    <a:p>
                      <a:pPr algn="ctr" fontAlgn="b"/>
                      <a:r>
                        <a:rPr lang="en-US" sz="1200" b="0" i="0" u="none" strike="noStrike" dirty="0">
                          <a:effectLst/>
                          <a:latin typeface="Arial" panose="020B0604020202020204" pitchFamily="34" charset="0"/>
                        </a:rPr>
                        <a:t>+148%</a:t>
                      </a:r>
                    </a:p>
                  </a:txBody>
                  <a:tcPr marL="4763" marR="4763" marT="4763" marB="0" anchor="b"/>
                </a:tc>
                <a:tc>
                  <a:txBody>
                    <a:bodyPr/>
                    <a:lstStyle/>
                    <a:p>
                      <a:pPr algn="ctr" fontAlgn="b"/>
                      <a:r>
                        <a:rPr lang="en-US" sz="1200" b="0" i="0" u="none" strike="noStrike" dirty="0">
                          <a:effectLst/>
                          <a:latin typeface="Arial" panose="020B0604020202020204" pitchFamily="34" charset="0"/>
                        </a:rPr>
                        <a:t>+64%</a:t>
                      </a:r>
                    </a:p>
                  </a:txBody>
                  <a:tcPr marL="4763" marR="4763" marT="4763" marB="0" anchor="b"/>
                </a:tc>
                <a:tc>
                  <a:txBody>
                    <a:bodyPr/>
                    <a:lstStyle/>
                    <a:p>
                      <a:pPr algn="ctr" fontAlgn="b"/>
                      <a:endParaRPr lang="en-US" sz="1200" b="0" i="0" u="none" strike="noStrike" dirty="0">
                        <a:effectLst/>
                        <a:latin typeface="Arial" panose="020B0604020202020204" pitchFamily="34" charset="0"/>
                      </a:endParaRPr>
                    </a:p>
                  </a:txBody>
                  <a:tcPr marL="4763" marR="4763" marT="4763" marB="0" anchor="b"/>
                </a:tc>
                <a:tc>
                  <a:txBody>
                    <a:bodyPr/>
                    <a:lstStyle/>
                    <a:p>
                      <a:pPr algn="ctr" fontAlgn="b"/>
                      <a:r>
                        <a:rPr lang="en-US" sz="1200" b="0" i="0" u="none" strike="noStrike" dirty="0">
                          <a:effectLst/>
                          <a:latin typeface="Arial" panose="020B0604020202020204" pitchFamily="34" charset="0"/>
                        </a:rPr>
                        <a:t>+66%</a:t>
                      </a:r>
                    </a:p>
                  </a:txBody>
                  <a:tcPr marL="4763" marR="4763" marT="4763" marB="0" anchor="b"/>
                </a:tc>
                <a:extLst>
                  <a:ext uri="{0D108BD9-81ED-4DB2-BD59-A6C34878D82A}">
                    <a16:rowId xmlns:a16="http://schemas.microsoft.com/office/drawing/2014/main" val="3195797133"/>
                  </a:ext>
                </a:extLst>
              </a:tr>
            </a:tbl>
          </a:graphicData>
        </a:graphic>
      </p:graphicFrame>
      <p:graphicFrame>
        <p:nvGraphicFramePr>
          <p:cNvPr id="13" name="Table 12">
            <a:extLst>
              <a:ext uri="{FF2B5EF4-FFF2-40B4-BE49-F238E27FC236}">
                <a16:creationId xmlns:a16="http://schemas.microsoft.com/office/drawing/2014/main" id="{AF8427F2-AB22-43D6-98D1-9AF4F39F5A88}"/>
              </a:ext>
            </a:extLst>
          </p:cNvPr>
          <p:cNvGraphicFramePr>
            <a:graphicFrameLocks noGrp="1"/>
          </p:cNvGraphicFramePr>
          <p:nvPr/>
        </p:nvGraphicFramePr>
        <p:xfrm>
          <a:off x="1868491" y="3074016"/>
          <a:ext cx="2532185" cy="600067"/>
        </p:xfrm>
        <a:graphic>
          <a:graphicData uri="http://schemas.openxmlformats.org/drawingml/2006/table">
            <a:tbl>
              <a:tblPr>
                <a:tableStyleId>{3C2FFA5D-87B4-456A-9821-1D502468CF0F}</a:tableStyleId>
              </a:tblPr>
              <a:tblGrid>
                <a:gridCol w="475632">
                  <a:extLst>
                    <a:ext uri="{9D8B030D-6E8A-4147-A177-3AD203B41FA5}">
                      <a16:colId xmlns:a16="http://schemas.microsoft.com/office/drawing/2014/main" val="3643702023"/>
                    </a:ext>
                  </a:extLst>
                </a:gridCol>
                <a:gridCol w="560706">
                  <a:extLst>
                    <a:ext uri="{9D8B030D-6E8A-4147-A177-3AD203B41FA5}">
                      <a16:colId xmlns:a16="http://schemas.microsoft.com/office/drawing/2014/main" val="4079552865"/>
                    </a:ext>
                  </a:extLst>
                </a:gridCol>
                <a:gridCol w="435862">
                  <a:extLst>
                    <a:ext uri="{9D8B030D-6E8A-4147-A177-3AD203B41FA5}">
                      <a16:colId xmlns:a16="http://schemas.microsoft.com/office/drawing/2014/main" val="1857511143"/>
                    </a:ext>
                  </a:extLst>
                </a:gridCol>
                <a:gridCol w="502813">
                  <a:extLst>
                    <a:ext uri="{9D8B030D-6E8A-4147-A177-3AD203B41FA5}">
                      <a16:colId xmlns:a16="http://schemas.microsoft.com/office/drawing/2014/main" val="3454861937"/>
                    </a:ext>
                  </a:extLst>
                </a:gridCol>
                <a:gridCol w="557172">
                  <a:extLst>
                    <a:ext uri="{9D8B030D-6E8A-4147-A177-3AD203B41FA5}">
                      <a16:colId xmlns:a16="http://schemas.microsoft.com/office/drawing/2014/main" val="3076521350"/>
                    </a:ext>
                  </a:extLst>
                </a:gridCol>
              </a:tblGrid>
              <a:tr h="138594">
                <a:tc>
                  <a:txBody>
                    <a:bodyPr/>
                    <a:lstStyle/>
                    <a:p>
                      <a:pPr algn="ctr" fontAlgn="b"/>
                      <a:r>
                        <a:rPr lang="en-US" sz="1200" b="1" u="sng" strike="noStrike" dirty="0">
                          <a:effectLst/>
                        </a:rPr>
                        <a:t>Q1</a:t>
                      </a:r>
                      <a:endParaRPr lang="en-US" sz="1200" b="1" i="0" u="sng" strike="noStrike" dirty="0">
                        <a:effectLst/>
                        <a:latin typeface="Arial" panose="020B0604020202020204" pitchFamily="34" charset="0"/>
                      </a:endParaRPr>
                    </a:p>
                  </a:txBody>
                  <a:tcPr marL="4763" marR="4763" marT="4763" marB="0" anchor="b"/>
                </a:tc>
                <a:tc>
                  <a:txBody>
                    <a:bodyPr/>
                    <a:lstStyle/>
                    <a:p>
                      <a:pPr algn="ctr" fontAlgn="b"/>
                      <a:r>
                        <a:rPr lang="en-US" sz="1200" b="1" u="sng" strike="noStrike" dirty="0">
                          <a:effectLst/>
                        </a:rPr>
                        <a:t>Q2</a:t>
                      </a:r>
                      <a:endParaRPr lang="en-US" sz="1200" b="1" i="0" u="sng" strike="noStrike" dirty="0">
                        <a:effectLst/>
                        <a:latin typeface="Arial" panose="020B0604020202020204" pitchFamily="34" charset="0"/>
                      </a:endParaRPr>
                    </a:p>
                  </a:txBody>
                  <a:tcPr marL="4763" marR="4763" marT="4763" marB="0" anchor="b"/>
                </a:tc>
                <a:tc>
                  <a:txBody>
                    <a:bodyPr/>
                    <a:lstStyle/>
                    <a:p>
                      <a:pPr algn="ctr" fontAlgn="b"/>
                      <a:r>
                        <a:rPr lang="en-US" sz="1200" b="1" u="sng" strike="noStrike" dirty="0">
                          <a:effectLst/>
                        </a:rPr>
                        <a:t>Q3</a:t>
                      </a:r>
                      <a:endParaRPr lang="en-US" sz="1200" b="1" i="0" u="sng" strike="noStrike" dirty="0">
                        <a:effectLst/>
                        <a:latin typeface="Arial" panose="020B0604020202020204" pitchFamily="34" charset="0"/>
                      </a:endParaRPr>
                    </a:p>
                  </a:txBody>
                  <a:tcPr marL="4763" marR="4763" marT="4763" marB="0" anchor="b"/>
                </a:tc>
                <a:tc>
                  <a:txBody>
                    <a:bodyPr/>
                    <a:lstStyle/>
                    <a:p>
                      <a:pPr algn="ctr" fontAlgn="b"/>
                      <a:r>
                        <a:rPr lang="en-US" sz="1200" b="1" i="0" u="sng" strike="noStrike" dirty="0">
                          <a:effectLst/>
                          <a:latin typeface="Arial" panose="020B0604020202020204" pitchFamily="34" charset="0"/>
                        </a:rPr>
                        <a:t>Q4</a:t>
                      </a:r>
                    </a:p>
                  </a:txBody>
                  <a:tcPr marL="4763" marR="4763" marT="4763" marB="0" anchor="b"/>
                </a:tc>
                <a:tc>
                  <a:txBody>
                    <a:bodyPr/>
                    <a:lstStyle/>
                    <a:p>
                      <a:pPr algn="ctr" fontAlgn="b"/>
                      <a:r>
                        <a:rPr lang="en-US" sz="1200" b="1" u="sng" strike="noStrike" dirty="0">
                          <a:effectLst/>
                        </a:rPr>
                        <a:t>Total</a:t>
                      </a:r>
                      <a:endParaRPr lang="en-US" sz="1200" b="1" i="0" u="sng" strike="noStrike" dirty="0">
                        <a:effectLst/>
                        <a:latin typeface="Arial" panose="020B0604020202020204" pitchFamily="34" charset="0"/>
                      </a:endParaRPr>
                    </a:p>
                  </a:txBody>
                  <a:tcPr marL="4763" marR="4763" marT="4763" marB="0" anchor="b"/>
                </a:tc>
                <a:extLst>
                  <a:ext uri="{0D108BD9-81ED-4DB2-BD59-A6C34878D82A}">
                    <a16:rowId xmlns:a16="http://schemas.microsoft.com/office/drawing/2014/main" val="1327145518"/>
                  </a:ext>
                </a:extLst>
              </a:tr>
              <a:tr h="206212">
                <a:tc>
                  <a:txBody>
                    <a:bodyPr/>
                    <a:lstStyle/>
                    <a:p>
                      <a:pPr algn="ctr" fontAlgn="b"/>
                      <a:r>
                        <a:rPr lang="en-US" sz="1200" u="none" strike="noStrike" dirty="0">
                          <a:effectLst/>
                        </a:rPr>
                        <a:t>-17%</a:t>
                      </a:r>
                      <a:endParaRPr lang="en-US" sz="1200" b="0" i="0" u="none" strike="noStrike" dirty="0">
                        <a:effectLst/>
                        <a:latin typeface="Arial" panose="020B0604020202020204" pitchFamily="34" charset="0"/>
                      </a:endParaRPr>
                    </a:p>
                  </a:txBody>
                  <a:tcPr marL="4763" marR="4763" marT="4763" marB="0" anchor="b"/>
                </a:tc>
                <a:tc>
                  <a:txBody>
                    <a:bodyPr/>
                    <a:lstStyle/>
                    <a:p>
                      <a:pPr algn="ctr" fontAlgn="b"/>
                      <a:r>
                        <a:rPr lang="en-US" sz="1200" u="none" strike="noStrike" dirty="0">
                          <a:effectLst/>
                        </a:rPr>
                        <a:t>-57%</a:t>
                      </a:r>
                      <a:endParaRPr lang="en-US" sz="1200" b="0" i="0" u="none" strike="noStrike" dirty="0">
                        <a:effectLst/>
                        <a:latin typeface="Arial" panose="020B0604020202020204" pitchFamily="34" charset="0"/>
                      </a:endParaRPr>
                    </a:p>
                  </a:txBody>
                  <a:tcPr marL="4763" marR="4763" marT="4763" marB="0" anchor="b"/>
                </a:tc>
                <a:tc>
                  <a:txBody>
                    <a:bodyPr/>
                    <a:lstStyle/>
                    <a:p>
                      <a:pPr algn="ctr" fontAlgn="b"/>
                      <a:r>
                        <a:rPr lang="en-US" sz="1200" u="none" strike="noStrike" dirty="0">
                          <a:effectLst/>
                        </a:rPr>
                        <a:t>-16%</a:t>
                      </a:r>
                      <a:endParaRPr lang="en-US" sz="1200" b="0" i="0" u="none" strike="noStrike" dirty="0">
                        <a:effectLst/>
                        <a:latin typeface="Arial" panose="020B0604020202020204" pitchFamily="34" charset="0"/>
                      </a:endParaRPr>
                    </a:p>
                  </a:txBody>
                  <a:tcPr marL="4763" marR="4763" marT="4763" marB="0" anchor="b"/>
                </a:tc>
                <a:tc>
                  <a:txBody>
                    <a:bodyPr/>
                    <a:lstStyle/>
                    <a:p>
                      <a:pPr algn="ctr" fontAlgn="b"/>
                      <a:r>
                        <a:rPr lang="en-US" sz="1200" b="0" i="0" u="none" strike="noStrike" dirty="0">
                          <a:effectLst/>
                          <a:latin typeface="Arial" panose="020B0604020202020204" pitchFamily="34" charset="0"/>
                        </a:rPr>
                        <a:t>-17%</a:t>
                      </a:r>
                    </a:p>
                  </a:txBody>
                  <a:tcPr marL="4763" marR="4763" marT="4763" marB="0" anchor="b"/>
                </a:tc>
                <a:tc>
                  <a:txBody>
                    <a:bodyPr/>
                    <a:lstStyle/>
                    <a:p>
                      <a:pPr algn="ctr" fontAlgn="b"/>
                      <a:r>
                        <a:rPr lang="en-US" sz="1200" u="none" strike="noStrike" dirty="0">
                          <a:effectLst/>
                        </a:rPr>
                        <a:t>-28%</a:t>
                      </a:r>
                      <a:endParaRPr lang="en-US" sz="1200" b="0" i="0" u="none" strike="noStrike" dirty="0">
                        <a:effectLst/>
                        <a:latin typeface="Arial" panose="020B0604020202020204" pitchFamily="34" charset="0"/>
                      </a:endParaRPr>
                    </a:p>
                  </a:txBody>
                  <a:tcPr marL="4763" marR="4763" marT="4763" marB="0" anchor="b"/>
                </a:tc>
                <a:extLst>
                  <a:ext uri="{0D108BD9-81ED-4DB2-BD59-A6C34878D82A}">
                    <a16:rowId xmlns:a16="http://schemas.microsoft.com/office/drawing/2014/main" val="1001852320"/>
                  </a:ext>
                </a:extLst>
              </a:tr>
              <a:tr h="206212">
                <a:tc>
                  <a:txBody>
                    <a:bodyPr/>
                    <a:lstStyle/>
                    <a:p>
                      <a:pPr algn="ctr" fontAlgn="b"/>
                      <a:r>
                        <a:rPr lang="en-US" sz="1200" b="0" i="0" u="none" strike="noStrike" dirty="0">
                          <a:effectLst/>
                          <a:latin typeface="Arial" panose="020B0604020202020204" pitchFamily="34" charset="0"/>
                        </a:rPr>
                        <a:t>+17%</a:t>
                      </a:r>
                    </a:p>
                  </a:txBody>
                  <a:tcPr marL="4763" marR="4763" marT="4763" marB="0" anchor="b"/>
                </a:tc>
                <a:tc>
                  <a:txBody>
                    <a:bodyPr/>
                    <a:lstStyle/>
                    <a:p>
                      <a:pPr algn="ctr" fontAlgn="b"/>
                      <a:r>
                        <a:rPr lang="en-US" sz="1200" b="0" i="0" u="none" strike="noStrike" dirty="0">
                          <a:effectLst/>
                          <a:latin typeface="Arial" panose="020B0604020202020204" pitchFamily="34" charset="0"/>
                        </a:rPr>
                        <a:t>+188%</a:t>
                      </a:r>
                    </a:p>
                  </a:txBody>
                  <a:tcPr marL="4763" marR="4763" marT="4763" marB="0" anchor="b"/>
                </a:tc>
                <a:tc>
                  <a:txBody>
                    <a:bodyPr/>
                    <a:lstStyle/>
                    <a:p>
                      <a:pPr algn="ctr" fontAlgn="b"/>
                      <a:r>
                        <a:rPr lang="en-US" sz="1200" b="0" i="0" u="none" strike="noStrike" dirty="0">
                          <a:effectLst/>
                          <a:latin typeface="Arial" panose="020B0604020202020204" pitchFamily="34" charset="0"/>
                        </a:rPr>
                        <a:t>+69%</a:t>
                      </a:r>
                    </a:p>
                  </a:txBody>
                  <a:tcPr marL="4763" marR="4763" marT="4763" marB="0" anchor="b"/>
                </a:tc>
                <a:tc>
                  <a:txBody>
                    <a:bodyPr/>
                    <a:lstStyle/>
                    <a:p>
                      <a:pPr algn="ctr" fontAlgn="b"/>
                      <a:endParaRPr lang="en-US" sz="1200" b="0" i="0" u="none" strike="noStrike" dirty="0">
                        <a:effectLst/>
                        <a:latin typeface="Arial" panose="020B0604020202020204" pitchFamily="34" charset="0"/>
                      </a:endParaRPr>
                    </a:p>
                  </a:txBody>
                  <a:tcPr marL="4763" marR="4763" marT="4763" marB="0" anchor="b"/>
                </a:tc>
                <a:tc>
                  <a:txBody>
                    <a:bodyPr/>
                    <a:lstStyle/>
                    <a:p>
                      <a:pPr algn="ctr" fontAlgn="b"/>
                      <a:r>
                        <a:rPr lang="en-US" sz="1200" b="0" i="0" u="none" strike="noStrike" dirty="0">
                          <a:effectLst/>
                          <a:latin typeface="Arial" panose="020B0604020202020204" pitchFamily="34" charset="0"/>
                        </a:rPr>
                        <a:t>+82%</a:t>
                      </a:r>
                    </a:p>
                  </a:txBody>
                  <a:tcPr marL="4763" marR="4763" marT="4763" marB="0" anchor="b"/>
                </a:tc>
                <a:extLst>
                  <a:ext uri="{0D108BD9-81ED-4DB2-BD59-A6C34878D82A}">
                    <a16:rowId xmlns:a16="http://schemas.microsoft.com/office/drawing/2014/main" val="2475323164"/>
                  </a:ext>
                </a:extLst>
              </a:tr>
            </a:tbl>
          </a:graphicData>
        </a:graphic>
      </p:graphicFrame>
      <p:graphicFrame>
        <p:nvGraphicFramePr>
          <p:cNvPr id="14" name="Table 13">
            <a:extLst>
              <a:ext uri="{FF2B5EF4-FFF2-40B4-BE49-F238E27FC236}">
                <a16:creationId xmlns:a16="http://schemas.microsoft.com/office/drawing/2014/main" id="{34727FA2-81D6-4DEE-8CA5-FD2F5C51E9CC}"/>
              </a:ext>
            </a:extLst>
          </p:cNvPr>
          <p:cNvGraphicFramePr>
            <a:graphicFrameLocks noGrp="1"/>
          </p:cNvGraphicFramePr>
          <p:nvPr/>
        </p:nvGraphicFramePr>
        <p:xfrm>
          <a:off x="3433380" y="3898899"/>
          <a:ext cx="2569055" cy="562929"/>
        </p:xfrm>
        <a:graphic>
          <a:graphicData uri="http://schemas.openxmlformats.org/drawingml/2006/table">
            <a:tbl>
              <a:tblPr>
                <a:tableStyleId>{3C2FFA5D-87B4-456A-9821-1D502468CF0F}</a:tableStyleId>
              </a:tblPr>
              <a:tblGrid>
                <a:gridCol w="482560">
                  <a:extLst>
                    <a:ext uri="{9D8B030D-6E8A-4147-A177-3AD203B41FA5}">
                      <a16:colId xmlns:a16="http://schemas.microsoft.com/office/drawing/2014/main" val="2512888121"/>
                    </a:ext>
                  </a:extLst>
                </a:gridCol>
                <a:gridCol w="585137">
                  <a:extLst>
                    <a:ext uri="{9D8B030D-6E8A-4147-A177-3AD203B41FA5}">
                      <a16:colId xmlns:a16="http://schemas.microsoft.com/office/drawing/2014/main" val="1436034307"/>
                    </a:ext>
                  </a:extLst>
                </a:gridCol>
                <a:gridCol w="425941">
                  <a:extLst>
                    <a:ext uri="{9D8B030D-6E8A-4147-A177-3AD203B41FA5}">
                      <a16:colId xmlns:a16="http://schemas.microsoft.com/office/drawing/2014/main" val="2721144181"/>
                    </a:ext>
                  </a:extLst>
                </a:gridCol>
                <a:gridCol w="510134">
                  <a:extLst>
                    <a:ext uri="{9D8B030D-6E8A-4147-A177-3AD203B41FA5}">
                      <a16:colId xmlns:a16="http://schemas.microsoft.com/office/drawing/2014/main" val="2608240190"/>
                    </a:ext>
                  </a:extLst>
                </a:gridCol>
                <a:gridCol w="565283">
                  <a:extLst>
                    <a:ext uri="{9D8B030D-6E8A-4147-A177-3AD203B41FA5}">
                      <a16:colId xmlns:a16="http://schemas.microsoft.com/office/drawing/2014/main" val="3040421353"/>
                    </a:ext>
                  </a:extLst>
                </a:gridCol>
              </a:tblGrid>
              <a:tr h="174523">
                <a:tc>
                  <a:txBody>
                    <a:bodyPr/>
                    <a:lstStyle/>
                    <a:p>
                      <a:pPr algn="ctr" fontAlgn="b"/>
                      <a:r>
                        <a:rPr lang="en-US" sz="1200" b="1" u="sng" strike="noStrike" dirty="0">
                          <a:effectLst/>
                        </a:rPr>
                        <a:t>Q1</a:t>
                      </a:r>
                      <a:endParaRPr lang="en-US" sz="1200" b="1" i="0" u="sng" strike="noStrike" dirty="0">
                        <a:effectLst/>
                        <a:latin typeface="Arial" panose="020B0604020202020204" pitchFamily="34" charset="0"/>
                      </a:endParaRPr>
                    </a:p>
                  </a:txBody>
                  <a:tcPr marL="4763" marR="4763" marT="4763" marB="0" anchor="b"/>
                </a:tc>
                <a:tc>
                  <a:txBody>
                    <a:bodyPr/>
                    <a:lstStyle/>
                    <a:p>
                      <a:pPr algn="ctr" fontAlgn="b"/>
                      <a:r>
                        <a:rPr lang="en-US" sz="1200" b="1" u="sng" strike="noStrike" dirty="0">
                          <a:effectLst/>
                        </a:rPr>
                        <a:t>Q2</a:t>
                      </a:r>
                      <a:endParaRPr lang="en-US" sz="1200" b="1" i="0" u="sng" strike="noStrike" dirty="0">
                        <a:effectLst/>
                        <a:latin typeface="Arial" panose="020B0604020202020204" pitchFamily="34" charset="0"/>
                      </a:endParaRPr>
                    </a:p>
                  </a:txBody>
                  <a:tcPr marL="4763" marR="4763" marT="4763" marB="0" anchor="b"/>
                </a:tc>
                <a:tc>
                  <a:txBody>
                    <a:bodyPr/>
                    <a:lstStyle/>
                    <a:p>
                      <a:pPr algn="ctr" fontAlgn="b"/>
                      <a:r>
                        <a:rPr lang="en-US" sz="1200" b="1" u="sng" strike="noStrike" dirty="0">
                          <a:effectLst/>
                        </a:rPr>
                        <a:t>Q3</a:t>
                      </a:r>
                      <a:endParaRPr lang="en-US" sz="1200" b="1" i="0" u="sng" strike="noStrike" dirty="0">
                        <a:effectLst/>
                        <a:latin typeface="Arial" panose="020B0604020202020204" pitchFamily="34" charset="0"/>
                      </a:endParaRPr>
                    </a:p>
                  </a:txBody>
                  <a:tcPr marL="4763" marR="4763" marT="4763" marB="0" anchor="b"/>
                </a:tc>
                <a:tc>
                  <a:txBody>
                    <a:bodyPr/>
                    <a:lstStyle/>
                    <a:p>
                      <a:pPr algn="ctr" fontAlgn="b"/>
                      <a:r>
                        <a:rPr lang="en-US" sz="1200" b="1" i="0" u="sng" strike="noStrike" dirty="0">
                          <a:effectLst/>
                          <a:latin typeface="Arial" panose="020B0604020202020204" pitchFamily="34" charset="0"/>
                        </a:rPr>
                        <a:t>Q4</a:t>
                      </a:r>
                    </a:p>
                  </a:txBody>
                  <a:tcPr marL="4763" marR="4763" marT="4763" marB="0" anchor="b"/>
                </a:tc>
                <a:tc>
                  <a:txBody>
                    <a:bodyPr/>
                    <a:lstStyle/>
                    <a:p>
                      <a:pPr algn="ctr" fontAlgn="b"/>
                      <a:r>
                        <a:rPr lang="en-US" sz="1200" b="1" u="sng" strike="noStrike" dirty="0">
                          <a:effectLst/>
                        </a:rPr>
                        <a:t>Total</a:t>
                      </a:r>
                      <a:endParaRPr lang="en-US" sz="1200" b="1" i="0" u="sng" strike="noStrike" dirty="0">
                        <a:effectLst/>
                        <a:latin typeface="Arial" panose="020B0604020202020204" pitchFamily="34" charset="0"/>
                      </a:endParaRPr>
                    </a:p>
                  </a:txBody>
                  <a:tcPr marL="4763" marR="4763" marT="4763" marB="0" anchor="b"/>
                </a:tc>
                <a:extLst>
                  <a:ext uri="{0D108BD9-81ED-4DB2-BD59-A6C34878D82A}">
                    <a16:rowId xmlns:a16="http://schemas.microsoft.com/office/drawing/2014/main" val="4167756930"/>
                  </a:ext>
                </a:extLst>
              </a:tr>
              <a:tr h="174523">
                <a:tc>
                  <a:txBody>
                    <a:bodyPr/>
                    <a:lstStyle/>
                    <a:p>
                      <a:pPr algn="ctr" fontAlgn="b"/>
                      <a:r>
                        <a:rPr lang="en-US" sz="1200" u="none" strike="noStrike" dirty="0">
                          <a:effectLst/>
                        </a:rPr>
                        <a:t>-2%</a:t>
                      </a:r>
                      <a:endParaRPr lang="en-US" sz="1200" b="0" i="0" u="none" strike="noStrike" dirty="0">
                        <a:effectLst/>
                        <a:latin typeface="Arial" panose="020B0604020202020204" pitchFamily="34" charset="0"/>
                      </a:endParaRPr>
                    </a:p>
                  </a:txBody>
                  <a:tcPr marL="4763" marR="4763" marT="4763" marB="0" anchor="b"/>
                </a:tc>
                <a:tc>
                  <a:txBody>
                    <a:bodyPr/>
                    <a:lstStyle/>
                    <a:p>
                      <a:pPr algn="ctr" fontAlgn="b"/>
                      <a:r>
                        <a:rPr lang="en-US" sz="1200" u="none" strike="noStrike" dirty="0">
                          <a:effectLst/>
                        </a:rPr>
                        <a:t>-62%</a:t>
                      </a:r>
                      <a:endParaRPr lang="en-US" sz="1200" b="0" i="0" u="none" strike="noStrike" dirty="0">
                        <a:effectLst/>
                        <a:latin typeface="Arial" panose="020B0604020202020204" pitchFamily="34" charset="0"/>
                      </a:endParaRPr>
                    </a:p>
                  </a:txBody>
                  <a:tcPr marL="4763" marR="4763" marT="4763" marB="0" anchor="b"/>
                </a:tc>
                <a:tc>
                  <a:txBody>
                    <a:bodyPr/>
                    <a:lstStyle/>
                    <a:p>
                      <a:pPr algn="ctr" fontAlgn="b"/>
                      <a:r>
                        <a:rPr lang="en-US" sz="1200" u="none" strike="noStrike" dirty="0">
                          <a:effectLst/>
                        </a:rPr>
                        <a:t>-4%</a:t>
                      </a:r>
                      <a:endParaRPr lang="en-US" sz="1200" b="0" i="0" u="none" strike="noStrike" dirty="0">
                        <a:effectLst/>
                        <a:latin typeface="Arial" panose="020B0604020202020204" pitchFamily="34" charset="0"/>
                      </a:endParaRPr>
                    </a:p>
                  </a:txBody>
                  <a:tcPr marL="4763" marR="4763" marT="4763" marB="0" anchor="b"/>
                </a:tc>
                <a:tc>
                  <a:txBody>
                    <a:bodyPr/>
                    <a:lstStyle/>
                    <a:p>
                      <a:pPr algn="ctr" fontAlgn="b"/>
                      <a:r>
                        <a:rPr lang="en-US" sz="1200" b="0" i="0" u="none" strike="noStrike" dirty="0">
                          <a:effectLst/>
                          <a:latin typeface="Arial" panose="020B0604020202020204" pitchFamily="34" charset="0"/>
                        </a:rPr>
                        <a:t>+17%</a:t>
                      </a:r>
                    </a:p>
                  </a:txBody>
                  <a:tcPr marL="4763" marR="4763" marT="4763" marB="0" anchor="b"/>
                </a:tc>
                <a:tc>
                  <a:txBody>
                    <a:bodyPr/>
                    <a:lstStyle/>
                    <a:p>
                      <a:pPr algn="ctr" fontAlgn="b"/>
                      <a:r>
                        <a:rPr lang="en-US" sz="1200" u="none" strike="noStrike" dirty="0">
                          <a:effectLst/>
                        </a:rPr>
                        <a:t>-15%</a:t>
                      </a:r>
                      <a:endParaRPr lang="en-US" sz="1200" b="0" i="0" u="none" strike="noStrike" dirty="0">
                        <a:effectLst/>
                        <a:latin typeface="Arial" panose="020B0604020202020204" pitchFamily="34" charset="0"/>
                      </a:endParaRPr>
                    </a:p>
                  </a:txBody>
                  <a:tcPr marL="4763" marR="4763" marT="4763" marB="0" anchor="b"/>
                </a:tc>
                <a:extLst>
                  <a:ext uri="{0D108BD9-81ED-4DB2-BD59-A6C34878D82A}">
                    <a16:rowId xmlns:a16="http://schemas.microsoft.com/office/drawing/2014/main" val="2997891627"/>
                  </a:ext>
                </a:extLst>
              </a:tr>
              <a:tr h="174523">
                <a:tc>
                  <a:txBody>
                    <a:bodyPr/>
                    <a:lstStyle/>
                    <a:p>
                      <a:pPr algn="ctr" fontAlgn="b"/>
                      <a:r>
                        <a:rPr lang="en-US" sz="1200" b="0" i="0" u="none" strike="noStrike" dirty="0">
                          <a:effectLst/>
                          <a:latin typeface="Arial" panose="020B0604020202020204" pitchFamily="34" charset="0"/>
                        </a:rPr>
                        <a:t>+30%</a:t>
                      </a:r>
                    </a:p>
                  </a:txBody>
                  <a:tcPr marL="4763" marR="4763" marT="4763" marB="0" anchor="b"/>
                </a:tc>
                <a:tc>
                  <a:txBody>
                    <a:bodyPr/>
                    <a:lstStyle/>
                    <a:p>
                      <a:pPr algn="ctr" fontAlgn="b"/>
                      <a:r>
                        <a:rPr lang="en-US" sz="1200" b="0" i="0" u="none" strike="noStrike" dirty="0">
                          <a:effectLst/>
                          <a:latin typeface="Arial" panose="020B0604020202020204" pitchFamily="34" charset="0"/>
                        </a:rPr>
                        <a:t>+292%</a:t>
                      </a:r>
                    </a:p>
                  </a:txBody>
                  <a:tcPr marL="4763" marR="4763" marT="4763" marB="0" anchor="b"/>
                </a:tc>
                <a:tc>
                  <a:txBody>
                    <a:bodyPr/>
                    <a:lstStyle/>
                    <a:p>
                      <a:pPr algn="ctr" fontAlgn="b"/>
                      <a:r>
                        <a:rPr lang="en-US" sz="1200" b="0" i="0" u="none" strike="noStrike" dirty="0">
                          <a:effectLst/>
                          <a:latin typeface="Arial" panose="020B0604020202020204" pitchFamily="34" charset="0"/>
                        </a:rPr>
                        <a:t>+52%</a:t>
                      </a:r>
                    </a:p>
                  </a:txBody>
                  <a:tcPr marL="4763" marR="4763" marT="4763" marB="0" anchor="b"/>
                </a:tc>
                <a:tc>
                  <a:txBody>
                    <a:bodyPr/>
                    <a:lstStyle/>
                    <a:p>
                      <a:pPr algn="ctr" fontAlgn="b"/>
                      <a:endParaRPr lang="en-US" sz="1200" b="0" i="0" u="none" strike="noStrike" dirty="0">
                        <a:effectLst/>
                        <a:latin typeface="Arial" panose="020B0604020202020204" pitchFamily="34" charset="0"/>
                      </a:endParaRPr>
                    </a:p>
                  </a:txBody>
                  <a:tcPr marL="4763" marR="4763" marT="4763" marB="0" anchor="b"/>
                </a:tc>
                <a:tc>
                  <a:txBody>
                    <a:bodyPr/>
                    <a:lstStyle/>
                    <a:p>
                      <a:pPr algn="ctr" fontAlgn="b"/>
                      <a:r>
                        <a:rPr lang="en-US" sz="1200" b="0" i="0" u="none" strike="noStrike" dirty="0">
                          <a:effectLst/>
                          <a:latin typeface="Arial" panose="020B0604020202020204" pitchFamily="34" charset="0"/>
                        </a:rPr>
                        <a:t>+77%</a:t>
                      </a:r>
                    </a:p>
                  </a:txBody>
                  <a:tcPr marL="4763" marR="4763" marT="4763" marB="0" anchor="b"/>
                </a:tc>
                <a:extLst>
                  <a:ext uri="{0D108BD9-81ED-4DB2-BD59-A6C34878D82A}">
                    <a16:rowId xmlns:a16="http://schemas.microsoft.com/office/drawing/2014/main" val="3257515365"/>
                  </a:ext>
                </a:extLst>
              </a:tr>
            </a:tbl>
          </a:graphicData>
        </a:graphic>
      </p:graphicFrame>
      <p:graphicFrame>
        <p:nvGraphicFramePr>
          <p:cNvPr id="15" name="Table 14">
            <a:extLst>
              <a:ext uri="{FF2B5EF4-FFF2-40B4-BE49-F238E27FC236}">
                <a16:creationId xmlns:a16="http://schemas.microsoft.com/office/drawing/2014/main" id="{8D909BA0-0A27-4C62-8C0B-9F69F3016A82}"/>
              </a:ext>
            </a:extLst>
          </p:cNvPr>
          <p:cNvGraphicFramePr>
            <a:graphicFrameLocks noGrp="1"/>
          </p:cNvGraphicFramePr>
          <p:nvPr/>
        </p:nvGraphicFramePr>
        <p:xfrm>
          <a:off x="180550" y="2737864"/>
          <a:ext cx="967260" cy="517209"/>
        </p:xfrm>
        <a:graphic>
          <a:graphicData uri="http://schemas.openxmlformats.org/drawingml/2006/table">
            <a:tbl>
              <a:tblPr>
                <a:tableStyleId>{3C2FFA5D-87B4-456A-9821-1D502468CF0F}</a:tableStyleId>
              </a:tblPr>
              <a:tblGrid>
                <a:gridCol w="967260">
                  <a:extLst>
                    <a:ext uri="{9D8B030D-6E8A-4147-A177-3AD203B41FA5}">
                      <a16:colId xmlns:a16="http://schemas.microsoft.com/office/drawing/2014/main" val="110479937"/>
                    </a:ext>
                  </a:extLst>
                </a:gridCol>
              </a:tblGrid>
              <a:tr h="166083">
                <a:tc>
                  <a:txBody>
                    <a:bodyPr/>
                    <a:lstStyle/>
                    <a:p>
                      <a:pPr algn="ctr" fontAlgn="b"/>
                      <a:r>
                        <a:rPr lang="en-US" sz="1100" b="1" u="sng" strike="noStrike" dirty="0">
                          <a:effectLst/>
                        </a:rPr>
                        <a:t>Period</a:t>
                      </a:r>
                      <a:endParaRPr lang="en-US" sz="1100" b="1" i="0" u="sng" strike="noStrike" dirty="0">
                        <a:effectLst/>
                        <a:latin typeface="Arial" panose="020B0604020202020204" pitchFamily="34" charset="0"/>
                      </a:endParaRPr>
                    </a:p>
                  </a:txBody>
                  <a:tcPr marL="4763" marR="4763" marT="4763" marB="0" anchor="b"/>
                </a:tc>
                <a:extLst>
                  <a:ext uri="{0D108BD9-81ED-4DB2-BD59-A6C34878D82A}">
                    <a16:rowId xmlns:a16="http://schemas.microsoft.com/office/drawing/2014/main" val="3107253750"/>
                  </a:ext>
                </a:extLst>
              </a:tr>
              <a:tr h="166083">
                <a:tc>
                  <a:txBody>
                    <a:bodyPr/>
                    <a:lstStyle/>
                    <a:p>
                      <a:pPr algn="ctr" fontAlgn="b"/>
                      <a:r>
                        <a:rPr lang="en-US" sz="1100" b="0" i="0" u="none" strike="noStrike" dirty="0">
                          <a:effectLst/>
                          <a:latin typeface="+mn-lt"/>
                        </a:rPr>
                        <a:t>2020</a:t>
                      </a:r>
                      <a:endParaRPr lang="en-US" sz="1100" b="0" i="0" u="none" strike="noStrike" dirty="0">
                        <a:effectLst/>
                        <a:latin typeface="Arial" panose="020B0604020202020204" pitchFamily="34" charset="0"/>
                      </a:endParaRPr>
                    </a:p>
                  </a:txBody>
                  <a:tcPr marL="4763" marR="4763" marT="4763" marB="0" anchor="b"/>
                </a:tc>
                <a:extLst>
                  <a:ext uri="{0D108BD9-81ED-4DB2-BD59-A6C34878D82A}">
                    <a16:rowId xmlns:a16="http://schemas.microsoft.com/office/drawing/2014/main" val="934861836"/>
                  </a:ext>
                </a:extLst>
              </a:tr>
              <a:tr h="166083">
                <a:tc>
                  <a:txBody>
                    <a:bodyPr/>
                    <a:lstStyle/>
                    <a:p>
                      <a:pPr algn="ctr" fontAlgn="b"/>
                      <a:r>
                        <a:rPr lang="en-US" sz="1100" b="0" i="0" u="none" strike="noStrike" dirty="0">
                          <a:effectLst/>
                          <a:latin typeface="Arial" panose="020B0604020202020204" pitchFamily="34" charset="0"/>
                        </a:rPr>
                        <a:t>2021</a:t>
                      </a:r>
                    </a:p>
                  </a:txBody>
                  <a:tcPr marL="4763" marR="4763" marT="4763" marB="0" anchor="b"/>
                </a:tc>
                <a:extLst>
                  <a:ext uri="{0D108BD9-81ED-4DB2-BD59-A6C34878D82A}">
                    <a16:rowId xmlns:a16="http://schemas.microsoft.com/office/drawing/2014/main" val="4048763703"/>
                  </a:ext>
                </a:extLst>
              </a:tr>
            </a:tbl>
          </a:graphicData>
        </a:graphic>
      </p:graphicFrame>
    </p:spTree>
    <p:extLst>
      <p:ext uri="{BB962C8B-B14F-4D97-AF65-F5344CB8AC3E}">
        <p14:creationId xmlns:p14="http://schemas.microsoft.com/office/powerpoint/2010/main" val="2733036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EBAD2A-30C3-4F54-947D-4BC814D546B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195754"/>
            <a:ext cx="6496918" cy="4243298"/>
          </a:xfrm>
          <a:prstGeom prst="rect">
            <a:avLst/>
          </a:prstGeom>
        </p:spPr>
      </p:pic>
      <p:sp>
        <p:nvSpPr>
          <p:cNvPr id="3" name="TextBox 2">
            <a:extLst>
              <a:ext uri="{FF2B5EF4-FFF2-40B4-BE49-F238E27FC236}">
                <a16:creationId xmlns:a16="http://schemas.microsoft.com/office/drawing/2014/main" id="{CDA98FCA-C13A-4E5D-8C1F-C8147E8C21C5}"/>
              </a:ext>
            </a:extLst>
          </p:cNvPr>
          <p:cNvSpPr txBox="1"/>
          <p:nvPr/>
        </p:nvSpPr>
        <p:spPr>
          <a:xfrm>
            <a:off x="0" y="5547359"/>
            <a:ext cx="6096000" cy="307777"/>
          </a:xfrm>
          <a:prstGeom prst="rect">
            <a:avLst/>
          </a:prstGeom>
          <a:noFill/>
        </p:spPr>
        <p:txBody>
          <a:bodyPr wrap="square" rtlCol="0">
            <a:spAutoFit/>
          </a:bodyPr>
          <a:lstStyle/>
          <a:p>
            <a:r>
              <a:rPr lang="en-US" sz="1400" dirty="0">
                <a:solidFill>
                  <a:schemeClr val="bg1">
                    <a:lumMod val="65000"/>
                  </a:schemeClr>
                </a:solidFill>
              </a:rPr>
              <a:t>Source: Montana Department of Commerce</a:t>
            </a:r>
          </a:p>
        </p:txBody>
      </p:sp>
      <p:sp>
        <p:nvSpPr>
          <p:cNvPr id="4" name="Title 1">
            <a:extLst>
              <a:ext uri="{FF2B5EF4-FFF2-40B4-BE49-F238E27FC236}">
                <a16:creationId xmlns:a16="http://schemas.microsoft.com/office/drawing/2014/main" id="{23B2D42B-E1D9-4466-BE27-91BF04986B68}"/>
              </a:ext>
            </a:extLst>
          </p:cNvPr>
          <p:cNvSpPr txBox="1">
            <a:spLocks/>
          </p:cNvSpPr>
          <p:nvPr/>
        </p:nvSpPr>
        <p:spPr>
          <a:xfrm>
            <a:off x="585534" y="89367"/>
            <a:ext cx="8264749" cy="902618"/>
          </a:xfrm>
          <a:prstGeom prst="rect">
            <a:avLst/>
          </a:prstGeom>
        </p:spPr>
        <p:txBody>
          <a:bodyPr>
            <a:normAutofit fontScale="82500" lnSpcReduction="20000"/>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dirty="0"/>
              <a:t>Lodging Facility Use Tax Collection</a:t>
            </a:r>
          </a:p>
          <a:p>
            <a:r>
              <a:rPr lang="en-US" sz="3200" dirty="0"/>
              <a:t>Quarterly Changes 2020 &amp; 2021</a:t>
            </a:r>
          </a:p>
        </p:txBody>
      </p:sp>
      <p:graphicFrame>
        <p:nvGraphicFramePr>
          <p:cNvPr id="9" name="Table 8">
            <a:extLst>
              <a:ext uri="{FF2B5EF4-FFF2-40B4-BE49-F238E27FC236}">
                <a16:creationId xmlns:a16="http://schemas.microsoft.com/office/drawing/2014/main" id="{127EAF96-3B88-4524-9FEA-26E7FD3EA05B}"/>
              </a:ext>
            </a:extLst>
          </p:cNvPr>
          <p:cNvGraphicFramePr>
            <a:graphicFrameLocks noGrp="1"/>
          </p:cNvGraphicFramePr>
          <p:nvPr/>
        </p:nvGraphicFramePr>
        <p:xfrm>
          <a:off x="2195967" y="2300550"/>
          <a:ext cx="2104984" cy="523569"/>
        </p:xfrm>
        <a:graphic>
          <a:graphicData uri="http://schemas.openxmlformats.org/drawingml/2006/table">
            <a:tbl>
              <a:tblPr>
                <a:tableStyleId>{3C2FFA5D-87B4-456A-9821-1D502468CF0F}</a:tableStyleId>
              </a:tblPr>
              <a:tblGrid>
                <a:gridCol w="342899">
                  <a:extLst>
                    <a:ext uri="{9D8B030D-6E8A-4147-A177-3AD203B41FA5}">
                      <a16:colId xmlns:a16="http://schemas.microsoft.com/office/drawing/2014/main" val="2010170092"/>
                    </a:ext>
                  </a:extLst>
                </a:gridCol>
                <a:gridCol w="462946">
                  <a:extLst>
                    <a:ext uri="{9D8B030D-6E8A-4147-A177-3AD203B41FA5}">
                      <a16:colId xmlns:a16="http://schemas.microsoft.com/office/drawing/2014/main" val="1019446826"/>
                    </a:ext>
                  </a:extLst>
                </a:gridCol>
                <a:gridCol w="417983">
                  <a:extLst>
                    <a:ext uri="{9D8B030D-6E8A-4147-A177-3AD203B41FA5}">
                      <a16:colId xmlns:a16="http://schemas.microsoft.com/office/drawing/2014/main" val="4216594368"/>
                    </a:ext>
                  </a:extLst>
                </a:gridCol>
                <a:gridCol w="417983">
                  <a:extLst>
                    <a:ext uri="{9D8B030D-6E8A-4147-A177-3AD203B41FA5}">
                      <a16:colId xmlns:a16="http://schemas.microsoft.com/office/drawing/2014/main" val="3999418673"/>
                    </a:ext>
                  </a:extLst>
                </a:gridCol>
                <a:gridCol w="463173">
                  <a:extLst>
                    <a:ext uri="{9D8B030D-6E8A-4147-A177-3AD203B41FA5}">
                      <a16:colId xmlns:a16="http://schemas.microsoft.com/office/drawing/2014/main" val="739519967"/>
                    </a:ext>
                  </a:extLst>
                </a:gridCol>
              </a:tblGrid>
              <a:tr h="174523">
                <a:tc>
                  <a:txBody>
                    <a:bodyPr/>
                    <a:lstStyle/>
                    <a:p>
                      <a:pPr algn="ctr" fontAlgn="b"/>
                      <a:r>
                        <a:rPr lang="en-US" sz="1100" b="1" u="sng" strike="noStrike" dirty="0">
                          <a:effectLst/>
                        </a:rPr>
                        <a:t>Q1</a:t>
                      </a:r>
                      <a:endParaRPr lang="en-US" sz="1100" b="1" i="0" u="sng" strike="noStrike" dirty="0">
                        <a:effectLst/>
                        <a:latin typeface="Arial" panose="020B0604020202020204" pitchFamily="34" charset="0"/>
                      </a:endParaRPr>
                    </a:p>
                  </a:txBody>
                  <a:tcPr marL="4763" marR="4763" marT="4763" marB="0" anchor="b"/>
                </a:tc>
                <a:tc>
                  <a:txBody>
                    <a:bodyPr/>
                    <a:lstStyle/>
                    <a:p>
                      <a:pPr algn="ctr" fontAlgn="b"/>
                      <a:r>
                        <a:rPr lang="en-US" sz="1100" b="1" u="sng" strike="noStrike" dirty="0">
                          <a:effectLst/>
                        </a:rPr>
                        <a:t>Q2</a:t>
                      </a:r>
                      <a:endParaRPr lang="en-US" sz="1100" b="1" i="0" u="sng" strike="noStrike" dirty="0">
                        <a:effectLst/>
                        <a:latin typeface="Arial" panose="020B0604020202020204" pitchFamily="34" charset="0"/>
                      </a:endParaRPr>
                    </a:p>
                  </a:txBody>
                  <a:tcPr marL="4763" marR="4763" marT="4763" marB="0" anchor="b"/>
                </a:tc>
                <a:tc>
                  <a:txBody>
                    <a:bodyPr/>
                    <a:lstStyle/>
                    <a:p>
                      <a:pPr algn="ctr" fontAlgn="b"/>
                      <a:r>
                        <a:rPr lang="en-US" sz="1100" b="1" u="sng" strike="noStrike" dirty="0">
                          <a:effectLst/>
                        </a:rPr>
                        <a:t>Q3</a:t>
                      </a:r>
                      <a:endParaRPr lang="en-US" sz="1100" b="1" i="0" u="sng" strike="noStrike" dirty="0">
                        <a:effectLst/>
                        <a:latin typeface="Arial" panose="020B0604020202020204" pitchFamily="34" charset="0"/>
                      </a:endParaRPr>
                    </a:p>
                  </a:txBody>
                  <a:tcPr marL="4763" marR="4763" marT="4763" marB="0" anchor="b"/>
                </a:tc>
                <a:tc>
                  <a:txBody>
                    <a:bodyPr/>
                    <a:lstStyle/>
                    <a:p>
                      <a:pPr algn="ctr" fontAlgn="b"/>
                      <a:r>
                        <a:rPr lang="en-US" sz="1100" b="1" i="0" u="sng" strike="noStrike" dirty="0">
                          <a:effectLst/>
                          <a:latin typeface="Arial" panose="020B0604020202020204" pitchFamily="34" charset="0"/>
                        </a:rPr>
                        <a:t>Q4</a:t>
                      </a:r>
                    </a:p>
                  </a:txBody>
                  <a:tcPr marL="4763" marR="4763" marT="4763" marB="0" anchor="b"/>
                </a:tc>
                <a:tc>
                  <a:txBody>
                    <a:bodyPr/>
                    <a:lstStyle/>
                    <a:p>
                      <a:pPr algn="ctr" fontAlgn="b"/>
                      <a:r>
                        <a:rPr lang="en-US" sz="1100" b="1" u="sng" strike="noStrike" dirty="0">
                          <a:effectLst/>
                        </a:rPr>
                        <a:t>Total</a:t>
                      </a:r>
                      <a:endParaRPr lang="en-US" sz="1100" b="1" i="0" u="sng" strike="noStrike" dirty="0">
                        <a:effectLst/>
                        <a:latin typeface="Arial" panose="020B0604020202020204" pitchFamily="34" charset="0"/>
                      </a:endParaRPr>
                    </a:p>
                  </a:txBody>
                  <a:tcPr marL="4763" marR="4763" marT="4763" marB="0" anchor="b"/>
                </a:tc>
                <a:extLst>
                  <a:ext uri="{0D108BD9-81ED-4DB2-BD59-A6C34878D82A}">
                    <a16:rowId xmlns:a16="http://schemas.microsoft.com/office/drawing/2014/main" val="3075467991"/>
                  </a:ext>
                </a:extLst>
              </a:tr>
              <a:tr h="174523">
                <a:tc>
                  <a:txBody>
                    <a:bodyPr/>
                    <a:lstStyle/>
                    <a:p>
                      <a:pPr algn="ctr" fontAlgn="b"/>
                      <a:r>
                        <a:rPr lang="en-US" sz="1100" u="none" strike="noStrike" dirty="0">
                          <a:effectLst/>
                        </a:rPr>
                        <a:t>-9%</a:t>
                      </a:r>
                      <a:endParaRPr lang="en-US" sz="1100" b="0" i="0" u="none" strike="noStrike" dirty="0">
                        <a:effectLst/>
                        <a:latin typeface="Arial" panose="020B0604020202020204" pitchFamily="34" charset="0"/>
                      </a:endParaRPr>
                    </a:p>
                  </a:txBody>
                  <a:tcPr marL="4763" marR="4763" marT="4763" marB="0" anchor="b"/>
                </a:tc>
                <a:tc>
                  <a:txBody>
                    <a:bodyPr/>
                    <a:lstStyle/>
                    <a:p>
                      <a:pPr algn="ctr" fontAlgn="b"/>
                      <a:r>
                        <a:rPr lang="en-US" sz="1100" u="none" strike="noStrike" dirty="0">
                          <a:effectLst/>
                        </a:rPr>
                        <a:t>-53%</a:t>
                      </a:r>
                      <a:endParaRPr lang="en-US" sz="1100" b="0" i="0" u="none" strike="noStrike" dirty="0">
                        <a:effectLst/>
                        <a:latin typeface="Arial" panose="020B0604020202020204" pitchFamily="34" charset="0"/>
                      </a:endParaRPr>
                    </a:p>
                  </a:txBody>
                  <a:tcPr marL="4763" marR="4763" marT="4763" marB="0" anchor="b"/>
                </a:tc>
                <a:tc>
                  <a:txBody>
                    <a:bodyPr/>
                    <a:lstStyle/>
                    <a:p>
                      <a:pPr algn="ctr" fontAlgn="b"/>
                      <a:r>
                        <a:rPr lang="en-US" sz="1100" u="none" strike="noStrike" dirty="0">
                          <a:effectLst/>
                        </a:rPr>
                        <a:t>-37%</a:t>
                      </a:r>
                      <a:endParaRPr lang="en-US" sz="1100" b="0" i="0" u="none" strike="noStrike" dirty="0">
                        <a:effectLst/>
                        <a:latin typeface="Arial" panose="020B0604020202020204" pitchFamily="34" charset="0"/>
                      </a:endParaRPr>
                    </a:p>
                  </a:txBody>
                  <a:tcPr marL="4763" marR="4763" marT="4763" marB="0" anchor="b"/>
                </a:tc>
                <a:tc>
                  <a:txBody>
                    <a:bodyPr/>
                    <a:lstStyle/>
                    <a:p>
                      <a:pPr algn="ctr" fontAlgn="b"/>
                      <a:r>
                        <a:rPr lang="en-US" sz="1100" b="0" i="0" u="none" strike="noStrike" dirty="0">
                          <a:effectLst/>
                          <a:latin typeface="Arial" panose="020B0604020202020204" pitchFamily="34" charset="0"/>
                        </a:rPr>
                        <a:t>-26%</a:t>
                      </a:r>
                    </a:p>
                  </a:txBody>
                  <a:tcPr marL="4763" marR="4763" marT="4763" marB="0" anchor="b"/>
                </a:tc>
                <a:tc>
                  <a:txBody>
                    <a:bodyPr/>
                    <a:lstStyle/>
                    <a:p>
                      <a:pPr algn="ctr" fontAlgn="b"/>
                      <a:r>
                        <a:rPr lang="en-US" sz="1100" u="none" strike="noStrike" dirty="0">
                          <a:effectLst/>
                        </a:rPr>
                        <a:t>-34%</a:t>
                      </a:r>
                      <a:endParaRPr lang="en-US" sz="1100" b="0" i="0" u="none" strike="noStrike" dirty="0">
                        <a:effectLst/>
                        <a:latin typeface="Arial" panose="020B0604020202020204" pitchFamily="34" charset="0"/>
                      </a:endParaRPr>
                    </a:p>
                  </a:txBody>
                  <a:tcPr marL="4763" marR="4763" marT="4763" marB="0" anchor="b"/>
                </a:tc>
                <a:extLst>
                  <a:ext uri="{0D108BD9-81ED-4DB2-BD59-A6C34878D82A}">
                    <a16:rowId xmlns:a16="http://schemas.microsoft.com/office/drawing/2014/main" val="4171953528"/>
                  </a:ext>
                </a:extLst>
              </a:tr>
              <a:tr h="174523">
                <a:tc>
                  <a:txBody>
                    <a:bodyPr/>
                    <a:lstStyle/>
                    <a:p>
                      <a:pPr algn="ctr" fontAlgn="b"/>
                      <a:r>
                        <a:rPr lang="en-US" sz="1100" b="0" i="0" u="none" strike="noStrike" dirty="0">
                          <a:effectLst/>
                          <a:latin typeface="Arial" panose="020B0604020202020204" pitchFamily="34" charset="0"/>
                        </a:rPr>
                        <a:t>-8%</a:t>
                      </a:r>
                    </a:p>
                  </a:txBody>
                  <a:tcPr marL="4763" marR="4763" marT="4763" marB="0" anchor="b"/>
                </a:tc>
                <a:tc>
                  <a:txBody>
                    <a:bodyPr/>
                    <a:lstStyle/>
                    <a:p>
                      <a:pPr algn="ctr" fontAlgn="b"/>
                      <a:r>
                        <a:rPr lang="en-US" sz="1100" b="0" i="0" u="none" strike="noStrike" dirty="0">
                          <a:effectLst/>
                          <a:latin typeface="Arial" panose="020B0604020202020204" pitchFamily="34" charset="0"/>
                        </a:rPr>
                        <a:t>+124%</a:t>
                      </a:r>
                    </a:p>
                  </a:txBody>
                  <a:tcPr marL="4763" marR="4763" marT="4763" marB="0" anchor="b"/>
                </a:tc>
                <a:tc>
                  <a:txBody>
                    <a:bodyPr/>
                    <a:lstStyle/>
                    <a:p>
                      <a:pPr algn="ctr" fontAlgn="b"/>
                      <a:r>
                        <a:rPr lang="en-US" sz="1100" b="0" i="0" u="none" strike="noStrike" dirty="0">
                          <a:effectLst/>
                          <a:latin typeface="Arial" panose="020B0604020202020204" pitchFamily="34" charset="0"/>
                        </a:rPr>
                        <a:t>+81%</a:t>
                      </a:r>
                    </a:p>
                  </a:txBody>
                  <a:tcPr marL="4763" marR="4763" marT="4763" marB="0" anchor="b"/>
                </a:tc>
                <a:tc>
                  <a:txBody>
                    <a:bodyPr/>
                    <a:lstStyle/>
                    <a:p>
                      <a:pPr algn="ctr" fontAlgn="b"/>
                      <a:endParaRPr lang="en-US" sz="1100" b="0" i="0" u="none" strike="noStrike" dirty="0">
                        <a:effectLst/>
                        <a:latin typeface="Arial" panose="020B0604020202020204" pitchFamily="34" charset="0"/>
                      </a:endParaRPr>
                    </a:p>
                  </a:txBody>
                  <a:tcPr marL="4763" marR="4763" marT="4763" marB="0" anchor="b"/>
                </a:tc>
                <a:tc>
                  <a:txBody>
                    <a:bodyPr/>
                    <a:lstStyle/>
                    <a:p>
                      <a:pPr algn="ctr" fontAlgn="b"/>
                      <a:r>
                        <a:rPr lang="en-US" sz="1100" b="0" i="0" u="none" strike="noStrike" dirty="0">
                          <a:effectLst/>
                          <a:latin typeface="Arial" panose="020B0604020202020204" pitchFamily="34" charset="0"/>
                        </a:rPr>
                        <a:t>+62%</a:t>
                      </a:r>
                    </a:p>
                  </a:txBody>
                  <a:tcPr marL="4763" marR="4763" marT="4763" marB="0" anchor="b"/>
                </a:tc>
                <a:extLst>
                  <a:ext uri="{0D108BD9-81ED-4DB2-BD59-A6C34878D82A}">
                    <a16:rowId xmlns:a16="http://schemas.microsoft.com/office/drawing/2014/main" val="3256118860"/>
                  </a:ext>
                </a:extLst>
              </a:tr>
            </a:tbl>
          </a:graphicData>
        </a:graphic>
      </p:graphicFrame>
      <p:graphicFrame>
        <p:nvGraphicFramePr>
          <p:cNvPr id="10" name="Table 9">
            <a:extLst>
              <a:ext uri="{FF2B5EF4-FFF2-40B4-BE49-F238E27FC236}">
                <a16:creationId xmlns:a16="http://schemas.microsoft.com/office/drawing/2014/main" id="{8D909BA0-0A27-4C62-8C0B-9F69F3016A82}"/>
              </a:ext>
            </a:extLst>
          </p:cNvPr>
          <p:cNvGraphicFramePr>
            <a:graphicFrameLocks noGrp="1"/>
          </p:cNvGraphicFramePr>
          <p:nvPr/>
        </p:nvGraphicFramePr>
        <p:xfrm>
          <a:off x="284900" y="1566765"/>
          <a:ext cx="2230930" cy="517209"/>
        </p:xfrm>
        <a:graphic>
          <a:graphicData uri="http://schemas.openxmlformats.org/drawingml/2006/table">
            <a:tbl>
              <a:tblPr>
                <a:tableStyleId>{3C2FFA5D-87B4-456A-9821-1D502468CF0F}</a:tableStyleId>
              </a:tblPr>
              <a:tblGrid>
                <a:gridCol w="431902">
                  <a:extLst>
                    <a:ext uri="{9D8B030D-6E8A-4147-A177-3AD203B41FA5}">
                      <a16:colId xmlns:a16="http://schemas.microsoft.com/office/drawing/2014/main" val="1781908047"/>
                    </a:ext>
                  </a:extLst>
                </a:gridCol>
                <a:gridCol w="486424">
                  <a:extLst>
                    <a:ext uri="{9D8B030D-6E8A-4147-A177-3AD203B41FA5}">
                      <a16:colId xmlns:a16="http://schemas.microsoft.com/office/drawing/2014/main" val="1410034866"/>
                    </a:ext>
                  </a:extLst>
                </a:gridCol>
                <a:gridCol w="384296">
                  <a:extLst>
                    <a:ext uri="{9D8B030D-6E8A-4147-A177-3AD203B41FA5}">
                      <a16:colId xmlns:a16="http://schemas.microsoft.com/office/drawing/2014/main" val="3196184385"/>
                    </a:ext>
                  </a:extLst>
                </a:gridCol>
                <a:gridCol w="422364">
                  <a:extLst>
                    <a:ext uri="{9D8B030D-6E8A-4147-A177-3AD203B41FA5}">
                      <a16:colId xmlns:a16="http://schemas.microsoft.com/office/drawing/2014/main" val="1238355627"/>
                    </a:ext>
                  </a:extLst>
                </a:gridCol>
                <a:gridCol w="505944">
                  <a:extLst>
                    <a:ext uri="{9D8B030D-6E8A-4147-A177-3AD203B41FA5}">
                      <a16:colId xmlns:a16="http://schemas.microsoft.com/office/drawing/2014/main" val="110479937"/>
                    </a:ext>
                  </a:extLst>
                </a:gridCol>
              </a:tblGrid>
              <a:tr h="166083">
                <a:tc>
                  <a:txBody>
                    <a:bodyPr/>
                    <a:lstStyle/>
                    <a:p>
                      <a:pPr algn="ctr" fontAlgn="b"/>
                      <a:r>
                        <a:rPr lang="en-US" sz="1100" b="1" u="sng" strike="noStrike" dirty="0">
                          <a:effectLst/>
                        </a:rPr>
                        <a:t>Q1</a:t>
                      </a:r>
                      <a:endParaRPr lang="en-US" sz="1100" b="1" i="0" u="sng" strike="noStrike" dirty="0">
                        <a:effectLst/>
                        <a:latin typeface="Arial" panose="020B0604020202020204" pitchFamily="34" charset="0"/>
                      </a:endParaRPr>
                    </a:p>
                  </a:txBody>
                  <a:tcPr marL="4763" marR="4763" marT="4763" marB="0" anchor="b"/>
                </a:tc>
                <a:tc>
                  <a:txBody>
                    <a:bodyPr/>
                    <a:lstStyle/>
                    <a:p>
                      <a:pPr algn="ctr" fontAlgn="b"/>
                      <a:r>
                        <a:rPr lang="en-US" sz="1100" b="1" u="sng" strike="noStrike" dirty="0">
                          <a:effectLst/>
                        </a:rPr>
                        <a:t>Q2</a:t>
                      </a:r>
                      <a:endParaRPr lang="en-US" sz="1100" b="1" i="0" u="sng" strike="noStrike" dirty="0">
                        <a:effectLst/>
                        <a:latin typeface="Arial" panose="020B0604020202020204" pitchFamily="34" charset="0"/>
                      </a:endParaRPr>
                    </a:p>
                  </a:txBody>
                  <a:tcPr marL="4763" marR="4763" marT="4763" marB="0" anchor="b"/>
                </a:tc>
                <a:tc>
                  <a:txBody>
                    <a:bodyPr/>
                    <a:lstStyle/>
                    <a:p>
                      <a:pPr algn="ctr" fontAlgn="b"/>
                      <a:r>
                        <a:rPr lang="en-US" sz="1100" b="1" u="sng" strike="noStrike" dirty="0">
                          <a:effectLst/>
                        </a:rPr>
                        <a:t>Q3</a:t>
                      </a:r>
                      <a:endParaRPr lang="en-US" sz="1100" b="1" i="0" u="sng" strike="noStrike" dirty="0">
                        <a:effectLst/>
                        <a:latin typeface="Arial" panose="020B0604020202020204" pitchFamily="34" charset="0"/>
                      </a:endParaRPr>
                    </a:p>
                  </a:txBody>
                  <a:tcPr marL="4763" marR="4763" marT="4763" marB="0" anchor="b"/>
                </a:tc>
                <a:tc>
                  <a:txBody>
                    <a:bodyPr/>
                    <a:lstStyle/>
                    <a:p>
                      <a:pPr algn="ctr" fontAlgn="b"/>
                      <a:r>
                        <a:rPr lang="en-US" sz="1100" b="1" i="0" u="sng" strike="noStrike" dirty="0">
                          <a:effectLst/>
                          <a:latin typeface="Arial" panose="020B0604020202020204" pitchFamily="34" charset="0"/>
                        </a:rPr>
                        <a:t>Q4</a:t>
                      </a:r>
                    </a:p>
                  </a:txBody>
                  <a:tcPr marL="4763" marR="4763" marT="4763" marB="0" anchor="b"/>
                </a:tc>
                <a:tc>
                  <a:txBody>
                    <a:bodyPr/>
                    <a:lstStyle/>
                    <a:p>
                      <a:pPr algn="ctr" fontAlgn="b"/>
                      <a:r>
                        <a:rPr lang="en-US" sz="1100" b="1" u="sng" strike="noStrike" dirty="0">
                          <a:effectLst/>
                        </a:rPr>
                        <a:t>Total</a:t>
                      </a:r>
                      <a:endParaRPr lang="en-US" sz="1100" b="1" i="0" u="sng" strike="noStrike" dirty="0">
                        <a:effectLst/>
                        <a:latin typeface="Arial" panose="020B0604020202020204" pitchFamily="34" charset="0"/>
                      </a:endParaRPr>
                    </a:p>
                  </a:txBody>
                  <a:tcPr marL="4763" marR="4763" marT="4763" marB="0" anchor="b"/>
                </a:tc>
                <a:extLst>
                  <a:ext uri="{0D108BD9-81ED-4DB2-BD59-A6C34878D82A}">
                    <a16:rowId xmlns:a16="http://schemas.microsoft.com/office/drawing/2014/main" val="3107253750"/>
                  </a:ext>
                </a:extLst>
              </a:tr>
              <a:tr h="166083">
                <a:tc>
                  <a:txBody>
                    <a:bodyPr/>
                    <a:lstStyle/>
                    <a:p>
                      <a:pPr algn="ctr" fontAlgn="b"/>
                      <a:r>
                        <a:rPr lang="en-US" sz="1100" u="none" strike="noStrike" dirty="0">
                          <a:effectLst/>
                        </a:rPr>
                        <a:t>-1%</a:t>
                      </a:r>
                      <a:endParaRPr lang="en-US" sz="1100" b="0" i="0" u="none" strike="noStrike" dirty="0">
                        <a:effectLst/>
                        <a:latin typeface="Arial" panose="020B0604020202020204" pitchFamily="34" charset="0"/>
                      </a:endParaRPr>
                    </a:p>
                  </a:txBody>
                  <a:tcPr marL="4763" marR="4763" marT="4763" marB="0" anchor="b"/>
                </a:tc>
                <a:tc>
                  <a:txBody>
                    <a:bodyPr/>
                    <a:lstStyle/>
                    <a:p>
                      <a:pPr algn="ctr" fontAlgn="b"/>
                      <a:r>
                        <a:rPr lang="en-US" sz="1100" u="none" strike="noStrike" dirty="0">
                          <a:effectLst/>
                        </a:rPr>
                        <a:t>-53%</a:t>
                      </a:r>
                      <a:endParaRPr lang="en-US" sz="1100" b="0" i="0" u="none" strike="noStrike" dirty="0">
                        <a:effectLst/>
                        <a:latin typeface="Arial" panose="020B0604020202020204" pitchFamily="34" charset="0"/>
                      </a:endParaRPr>
                    </a:p>
                  </a:txBody>
                  <a:tcPr marL="4763" marR="4763" marT="4763" marB="0" anchor="b"/>
                </a:tc>
                <a:tc>
                  <a:txBody>
                    <a:bodyPr/>
                    <a:lstStyle/>
                    <a:p>
                      <a:pPr algn="ctr" fontAlgn="b"/>
                      <a:r>
                        <a:rPr lang="en-US" sz="1100" u="none" strike="noStrike" dirty="0">
                          <a:effectLst/>
                        </a:rPr>
                        <a:t>-11%</a:t>
                      </a:r>
                      <a:endParaRPr lang="en-US" sz="1100" b="0" i="0" u="none" strike="noStrike" dirty="0">
                        <a:effectLst/>
                        <a:latin typeface="Arial" panose="020B0604020202020204" pitchFamily="34" charset="0"/>
                      </a:endParaRPr>
                    </a:p>
                  </a:txBody>
                  <a:tcPr marL="4763" marR="4763" marT="4763" marB="0" anchor="b"/>
                </a:tc>
                <a:tc>
                  <a:txBody>
                    <a:bodyPr/>
                    <a:lstStyle/>
                    <a:p>
                      <a:pPr algn="ctr" fontAlgn="b"/>
                      <a:r>
                        <a:rPr lang="en-US" sz="1100" b="0" i="0" u="none" strike="noStrike" dirty="0">
                          <a:effectLst/>
                          <a:latin typeface="Arial" panose="020B0604020202020204" pitchFamily="34" charset="0"/>
                        </a:rPr>
                        <a:t>+13%</a:t>
                      </a:r>
                    </a:p>
                  </a:txBody>
                  <a:tcPr marL="4763" marR="4763" marT="4763" marB="0" anchor="b"/>
                </a:tc>
                <a:tc>
                  <a:txBody>
                    <a:bodyPr/>
                    <a:lstStyle/>
                    <a:p>
                      <a:pPr algn="ctr" fontAlgn="b"/>
                      <a:r>
                        <a:rPr lang="en-US" sz="1100" u="none" strike="noStrike" dirty="0">
                          <a:effectLst/>
                        </a:rPr>
                        <a:t>-18%</a:t>
                      </a:r>
                      <a:endParaRPr lang="en-US" sz="1100" b="0" i="0" u="none" strike="noStrike" dirty="0">
                        <a:effectLst/>
                        <a:latin typeface="Arial" panose="020B0604020202020204" pitchFamily="34" charset="0"/>
                      </a:endParaRPr>
                    </a:p>
                  </a:txBody>
                  <a:tcPr marL="4763" marR="4763" marT="4763" marB="0" anchor="b"/>
                </a:tc>
                <a:extLst>
                  <a:ext uri="{0D108BD9-81ED-4DB2-BD59-A6C34878D82A}">
                    <a16:rowId xmlns:a16="http://schemas.microsoft.com/office/drawing/2014/main" val="934861836"/>
                  </a:ext>
                </a:extLst>
              </a:tr>
              <a:tr h="166083">
                <a:tc>
                  <a:txBody>
                    <a:bodyPr/>
                    <a:lstStyle/>
                    <a:p>
                      <a:pPr algn="ctr" fontAlgn="b"/>
                      <a:r>
                        <a:rPr lang="en-US" sz="1100" b="0" i="0" u="none" strike="noStrike" dirty="0">
                          <a:effectLst/>
                          <a:latin typeface="Arial" panose="020B0604020202020204" pitchFamily="34" charset="0"/>
                        </a:rPr>
                        <a:t>+57%</a:t>
                      </a:r>
                    </a:p>
                  </a:txBody>
                  <a:tcPr marL="4763" marR="4763" marT="4763" marB="0" anchor="b"/>
                </a:tc>
                <a:tc>
                  <a:txBody>
                    <a:bodyPr/>
                    <a:lstStyle/>
                    <a:p>
                      <a:pPr algn="ctr" fontAlgn="b"/>
                      <a:r>
                        <a:rPr lang="en-US" sz="1100" b="0" i="0" u="none" strike="noStrike" dirty="0">
                          <a:effectLst/>
                          <a:latin typeface="Arial" panose="020B0604020202020204" pitchFamily="34" charset="0"/>
                        </a:rPr>
                        <a:t>+228%</a:t>
                      </a:r>
                    </a:p>
                  </a:txBody>
                  <a:tcPr marL="4763" marR="4763" marT="4763" marB="0" anchor="b"/>
                </a:tc>
                <a:tc>
                  <a:txBody>
                    <a:bodyPr/>
                    <a:lstStyle/>
                    <a:p>
                      <a:pPr algn="ctr" fontAlgn="b"/>
                      <a:r>
                        <a:rPr lang="en-US" sz="1100" b="0" i="0" u="none" strike="noStrike" dirty="0">
                          <a:effectLst/>
                          <a:latin typeface="Arial" panose="020B0604020202020204" pitchFamily="34" charset="0"/>
                        </a:rPr>
                        <a:t>+56%</a:t>
                      </a:r>
                    </a:p>
                  </a:txBody>
                  <a:tcPr marL="4763" marR="4763" marT="4763" marB="0" anchor="b"/>
                </a:tc>
                <a:tc>
                  <a:txBody>
                    <a:bodyPr/>
                    <a:lstStyle/>
                    <a:p>
                      <a:pPr algn="ctr" fontAlgn="b"/>
                      <a:endParaRPr lang="en-US" sz="1100" b="0" i="0" u="none" strike="noStrike" dirty="0">
                        <a:effectLst/>
                        <a:latin typeface="Arial" panose="020B0604020202020204" pitchFamily="34" charset="0"/>
                      </a:endParaRPr>
                    </a:p>
                  </a:txBody>
                  <a:tcPr marL="4763" marR="4763" marT="4763" marB="0" anchor="b"/>
                </a:tc>
                <a:tc>
                  <a:txBody>
                    <a:bodyPr/>
                    <a:lstStyle/>
                    <a:p>
                      <a:pPr algn="ctr" fontAlgn="b"/>
                      <a:r>
                        <a:rPr lang="en-US" sz="1100" b="0" i="0" u="none" strike="noStrike" dirty="0">
                          <a:effectLst/>
                          <a:latin typeface="Arial" panose="020B0604020202020204" pitchFamily="34" charset="0"/>
                        </a:rPr>
                        <a:t>+84%</a:t>
                      </a:r>
                    </a:p>
                  </a:txBody>
                  <a:tcPr marL="4763" marR="4763" marT="4763" marB="0" anchor="b"/>
                </a:tc>
                <a:extLst>
                  <a:ext uri="{0D108BD9-81ED-4DB2-BD59-A6C34878D82A}">
                    <a16:rowId xmlns:a16="http://schemas.microsoft.com/office/drawing/2014/main" val="4048763703"/>
                  </a:ext>
                </a:extLst>
              </a:tr>
            </a:tbl>
          </a:graphicData>
        </a:graphic>
      </p:graphicFrame>
      <p:graphicFrame>
        <p:nvGraphicFramePr>
          <p:cNvPr id="11" name="Table 10">
            <a:extLst>
              <a:ext uri="{FF2B5EF4-FFF2-40B4-BE49-F238E27FC236}">
                <a16:creationId xmlns:a16="http://schemas.microsoft.com/office/drawing/2014/main" id="{D83A0990-C6A0-4C96-9995-9C9086FA32E8}"/>
              </a:ext>
            </a:extLst>
          </p:cNvPr>
          <p:cNvGraphicFramePr>
            <a:graphicFrameLocks noGrp="1"/>
          </p:cNvGraphicFramePr>
          <p:nvPr/>
        </p:nvGraphicFramePr>
        <p:xfrm>
          <a:off x="4171262" y="1652193"/>
          <a:ext cx="2112472" cy="565856"/>
        </p:xfrm>
        <a:graphic>
          <a:graphicData uri="http://schemas.openxmlformats.org/drawingml/2006/table">
            <a:tbl>
              <a:tblPr>
                <a:tableStyleId>{3C2FFA5D-87B4-456A-9821-1D502468CF0F}</a:tableStyleId>
              </a:tblPr>
              <a:tblGrid>
                <a:gridCol w="396798">
                  <a:extLst>
                    <a:ext uri="{9D8B030D-6E8A-4147-A177-3AD203B41FA5}">
                      <a16:colId xmlns:a16="http://schemas.microsoft.com/office/drawing/2014/main" val="1956939329"/>
                    </a:ext>
                  </a:extLst>
                </a:gridCol>
                <a:gridCol w="411914">
                  <a:extLst>
                    <a:ext uri="{9D8B030D-6E8A-4147-A177-3AD203B41FA5}">
                      <a16:colId xmlns:a16="http://schemas.microsoft.com/office/drawing/2014/main" val="1241531260"/>
                    </a:ext>
                  </a:extLst>
                </a:gridCol>
                <a:gridCol w="419470">
                  <a:extLst>
                    <a:ext uri="{9D8B030D-6E8A-4147-A177-3AD203B41FA5}">
                      <a16:colId xmlns:a16="http://schemas.microsoft.com/office/drawing/2014/main" val="3440996464"/>
                    </a:ext>
                  </a:extLst>
                </a:gridCol>
                <a:gridCol w="419470">
                  <a:extLst>
                    <a:ext uri="{9D8B030D-6E8A-4147-A177-3AD203B41FA5}">
                      <a16:colId xmlns:a16="http://schemas.microsoft.com/office/drawing/2014/main" val="2240086977"/>
                    </a:ext>
                  </a:extLst>
                </a:gridCol>
                <a:gridCol w="464820">
                  <a:extLst>
                    <a:ext uri="{9D8B030D-6E8A-4147-A177-3AD203B41FA5}">
                      <a16:colId xmlns:a16="http://schemas.microsoft.com/office/drawing/2014/main" val="3965606816"/>
                    </a:ext>
                  </a:extLst>
                </a:gridCol>
              </a:tblGrid>
              <a:tr h="190570">
                <a:tc>
                  <a:txBody>
                    <a:bodyPr/>
                    <a:lstStyle/>
                    <a:p>
                      <a:pPr algn="ctr" fontAlgn="b"/>
                      <a:r>
                        <a:rPr lang="en-US" sz="1200" b="1" u="sng" strike="noStrike" dirty="0">
                          <a:effectLst/>
                        </a:rPr>
                        <a:t>Q1</a:t>
                      </a:r>
                      <a:endParaRPr lang="en-US" sz="1200" b="1" i="0" u="sng" strike="noStrike" dirty="0">
                        <a:effectLst/>
                        <a:latin typeface="Arial" panose="020B0604020202020204" pitchFamily="34" charset="0"/>
                      </a:endParaRPr>
                    </a:p>
                  </a:txBody>
                  <a:tcPr marL="4763" marR="4763" marT="4763" marB="0" anchor="b"/>
                </a:tc>
                <a:tc>
                  <a:txBody>
                    <a:bodyPr/>
                    <a:lstStyle/>
                    <a:p>
                      <a:pPr algn="ctr" fontAlgn="b"/>
                      <a:r>
                        <a:rPr lang="en-US" sz="1200" b="1" u="sng" strike="noStrike" dirty="0">
                          <a:effectLst/>
                        </a:rPr>
                        <a:t>Q2</a:t>
                      </a:r>
                      <a:endParaRPr lang="en-US" sz="1200" b="1" i="0" u="sng" strike="noStrike" dirty="0">
                        <a:effectLst/>
                        <a:latin typeface="Arial" panose="020B0604020202020204" pitchFamily="34" charset="0"/>
                      </a:endParaRPr>
                    </a:p>
                  </a:txBody>
                  <a:tcPr marL="4763" marR="4763" marT="4763" marB="0" anchor="b"/>
                </a:tc>
                <a:tc>
                  <a:txBody>
                    <a:bodyPr/>
                    <a:lstStyle/>
                    <a:p>
                      <a:pPr algn="ctr" fontAlgn="b"/>
                      <a:r>
                        <a:rPr lang="en-US" sz="1200" b="1" u="sng" strike="noStrike" dirty="0">
                          <a:effectLst/>
                        </a:rPr>
                        <a:t>Q3</a:t>
                      </a:r>
                      <a:endParaRPr lang="en-US" sz="1200" b="1" i="0" u="sng" strike="noStrike" dirty="0">
                        <a:effectLst/>
                        <a:latin typeface="Arial" panose="020B0604020202020204" pitchFamily="34" charset="0"/>
                      </a:endParaRPr>
                    </a:p>
                  </a:txBody>
                  <a:tcPr marL="4763" marR="4763" marT="4763" marB="0" anchor="b"/>
                </a:tc>
                <a:tc>
                  <a:txBody>
                    <a:bodyPr/>
                    <a:lstStyle/>
                    <a:p>
                      <a:pPr algn="ctr" fontAlgn="b"/>
                      <a:r>
                        <a:rPr lang="en-US" sz="1200" b="1" i="0" u="sng" strike="noStrike" dirty="0">
                          <a:effectLst/>
                          <a:latin typeface="Arial" panose="020B0604020202020204" pitchFamily="34" charset="0"/>
                        </a:rPr>
                        <a:t>Q4</a:t>
                      </a:r>
                    </a:p>
                  </a:txBody>
                  <a:tcPr marL="4763" marR="4763" marT="4763" marB="0" anchor="b"/>
                </a:tc>
                <a:tc>
                  <a:txBody>
                    <a:bodyPr/>
                    <a:lstStyle/>
                    <a:p>
                      <a:pPr algn="ctr" fontAlgn="b"/>
                      <a:r>
                        <a:rPr lang="en-US" sz="1200" b="1" u="sng" strike="noStrike" dirty="0">
                          <a:effectLst/>
                        </a:rPr>
                        <a:t>Total</a:t>
                      </a:r>
                      <a:endParaRPr lang="en-US" sz="1200" b="1" i="0" u="sng" strike="noStrike" dirty="0">
                        <a:effectLst/>
                        <a:latin typeface="Arial" panose="020B0604020202020204" pitchFamily="34" charset="0"/>
                      </a:endParaRPr>
                    </a:p>
                  </a:txBody>
                  <a:tcPr marL="4763" marR="4763" marT="4763" marB="0" anchor="b"/>
                </a:tc>
                <a:extLst>
                  <a:ext uri="{0D108BD9-81ED-4DB2-BD59-A6C34878D82A}">
                    <a16:rowId xmlns:a16="http://schemas.microsoft.com/office/drawing/2014/main" val="77710013"/>
                  </a:ext>
                </a:extLst>
              </a:tr>
              <a:tr h="154236">
                <a:tc>
                  <a:txBody>
                    <a:bodyPr/>
                    <a:lstStyle/>
                    <a:p>
                      <a:pPr algn="ctr" fontAlgn="b"/>
                      <a:r>
                        <a:rPr lang="en-US" sz="1200" u="none" strike="noStrike" dirty="0">
                          <a:effectLst/>
                        </a:rPr>
                        <a:t>-8%</a:t>
                      </a:r>
                      <a:endParaRPr lang="en-US" sz="1200" b="0" i="0" u="none" strike="noStrike" dirty="0">
                        <a:effectLst/>
                        <a:latin typeface="Arial" panose="020B0604020202020204" pitchFamily="34" charset="0"/>
                      </a:endParaRPr>
                    </a:p>
                  </a:txBody>
                  <a:tcPr marL="4763" marR="4763" marT="4763" marB="0" anchor="b"/>
                </a:tc>
                <a:tc>
                  <a:txBody>
                    <a:bodyPr/>
                    <a:lstStyle/>
                    <a:p>
                      <a:pPr algn="ctr" fontAlgn="b"/>
                      <a:r>
                        <a:rPr lang="en-US" sz="1200" u="none" strike="noStrike" dirty="0">
                          <a:effectLst/>
                        </a:rPr>
                        <a:t>-39%</a:t>
                      </a:r>
                      <a:endParaRPr lang="en-US" sz="1200" b="0" i="0" u="none" strike="noStrike" dirty="0">
                        <a:effectLst/>
                        <a:latin typeface="Arial" panose="020B0604020202020204" pitchFamily="34" charset="0"/>
                      </a:endParaRPr>
                    </a:p>
                  </a:txBody>
                  <a:tcPr marL="4763" marR="4763" marT="4763" marB="0" anchor="b"/>
                </a:tc>
                <a:tc>
                  <a:txBody>
                    <a:bodyPr/>
                    <a:lstStyle/>
                    <a:p>
                      <a:pPr algn="ctr" fontAlgn="b"/>
                      <a:r>
                        <a:rPr lang="en-US" sz="1200" u="none" strike="noStrike" dirty="0">
                          <a:effectLst/>
                        </a:rPr>
                        <a:t>-21%</a:t>
                      </a:r>
                      <a:endParaRPr lang="en-US" sz="1200" b="0" i="0" u="none" strike="noStrike" dirty="0">
                        <a:effectLst/>
                        <a:latin typeface="Arial" panose="020B0604020202020204" pitchFamily="34" charset="0"/>
                      </a:endParaRPr>
                    </a:p>
                  </a:txBody>
                  <a:tcPr marL="4763" marR="4763" marT="4763" marB="0" anchor="b"/>
                </a:tc>
                <a:tc>
                  <a:txBody>
                    <a:bodyPr/>
                    <a:lstStyle/>
                    <a:p>
                      <a:pPr algn="ctr" fontAlgn="b"/>
                      <a:r>
                        <a:rPr lang="en-US" sz="1200" b="0" i="0" u="none" strike="noStrike" dirty="0">
                          <a:effectLst/>
                          <a:latin typeface="Arial" panose="020B0604020202020204" pitchFamily="34" charset="0"/>
                        </a:rPr>
                        <a:t>-4%</a:t>
                      </a:r>
                    </a:p>
                  </a:txBody>
                  <a:tcPr marL="4763" marR="4763" marT="4763" marB="0" anchor="b"/>
                </a:tc>
                <a:tc>
                  <a:txBody>
                    <a:bodyPr/>
                    <a:lstStyle/>
                    <a:p>
                      <a:pPr algn="ctr" fontAlgn="b"/>
                      <a:r>
                        <a:rPr lang="en-US" sz="1200" u="none" strike="noStrike" dirty="0">
                          <a:effectLst/>
                        </a:rPr>
                        <a:t>-20%</a:t>
                      </a:r>
                      <a:endParaRPr lang="en-US" sz="1200" b="0" i="0" u="none" strike="noStrike" dirty="0">
                        <a:effectLst/>
                        <a:latin typeface="Arial" panose="020B0604020202020204" pitchFamily="34" charset="0"/>
                      </a:endParaRPr>
                    </a:p>
                  </a:txBody>
                  <a:tcPr marL="4763" marR="4763" marT="4763" marB="0" anchor="b"/>
                </a:tc>
                <a:extLst>
                  <a:ext uri="{0D108BD9-81ED-4DB2-BD59-A6C34878D82A}">
                    <a16:rowId xmlns:a16="http://schemas.microsoft.com/office/drawing/2014/main" val="2484231782"/>
                  </a:ext>
                </a:extLst>
              </a:tr>
              <a:tr h="154236">
                <a:tc>
                  <a:txBody>
                    <a:bodyPr/>
                    <a:lstStyle/>
                    <a:p>
                      <a:pPr algn="ctr" fontAlgn="b"/>
                      <a:r>
                        <a:rPr lang="en-US" sz="1200" b="0" i="0" u="none" strike="noStrike" dirty="0">
                          <a:effectLst/>
                          <a:latin typeface="Arial" panose="020B0604020202020204" pitchFamily="34" charset="0"/>
                        </a:rPr>
                        <a:t>-3%</a:t>
                      </a:r>
                    </a:p>
                  </a:txBody>
                  <a:tcPr marL="4763" marR="4763" marT="4763" marB="0" anchor="b"/>
                </a:tc>
                <a:tc>
                  <a:txBody>
                    <a:bodyPr/>
                    <a:lstStyle/>
                    <a:p>
                      <a:pPr algn="ctr" fontAlgn="b"/>
                      <a:r>
                        <a:rPr lang="en-US" sz="1200" b="0" i="0" u="none" strike="noStrike" dirty="0">
                          <a:effectLst/>
                          <a:latin typeface="Arial" panose="020B0604020202020204" pitchFamily="34" charset="0"/>
                        </a:rPr>
                        <a:t>+67%</a:t>
                      </a:r>
                    </a:p>
                  </a:txBody>
                  <a:tcPr marL="4763" marR="4763" marT="4763" marB="0" anchor="b"/>
                </a:tc>
                <a:tc>
                  <a:txBody>
                    <a:bodyPr/>
                    <a:lstStyle/>
                    <a:p>
                      <a:pPr algn="ctr" fontAlgn="b"/>
                      <a:r>
                        <a:rPr lang="en-US" sz="1200" b="0" i="0" u="none" strike="noStrike" dirty="0">
                          <a:effectLst/>
                          <a:latin typeface="Arial" panose="020B0604020202020204" pitchFamily="34" charset="0"/>
                        </a:rPr>
                        <a:t>+12%</a:t>
                      </a:r>
                    </a:p>
                  </a:txBody>
                  <a:tcPr marL="4763" marR="4763" marT="4763" marB="0" anchor="b"/>
                </a:tc>
                <a:tc>
                  <a:txBody>
                    <a:bodyPr/>
                    <a:lstStyle/>
                    <a:p>
                      <a:pPr algn="ctr" fontAlgn="b"/>
                      <a:endParaRPr lang="en-US" sz="1200" b="0" i="0" u="none" strike="noStrike" dirty="0">
                        <a:effectLst/>
                        <a:latin typeface="Arial" panose="020B0604020202020204" pitchFamily="34" charset="0"/>
                      </a:endParaRPr>
                    </a:p>
                  </a:txBody>
                  <a:tcPr marL="4763" marR="4763" marT="4763" marB="0" anchor="b"/>
                </a:tc>
                <a:tc>
                  <a:txBody>
                    <a:bodyPr/>
                    <a:lstStyle/>
                    <a:p>
                      <a:pPr algn="ctr" fontAlgn="b"/>
                      <a:r>
                        <a:rPr lang="en-US" sz="1200" b="0" i="0" u="none" strike="noStrike" dirty="0">
                          <a:effectLst/>
                          <a:latin typeface="Arial" panose="020B0604020202020204" pitchFamily="34" charset="0"/>
                        </a:rPr>
                        <a:t>+24%</a:t>
                      </a:r>
                    </a:p>
                  </a:txBody>
                  <a:tcPr marL="4763" marR="4763" marT="4763" marB="0" anchor="b"/>
                </a:tc>
                <a:extLst>
                  <a:ext uri="{0D108BD9-81ED-4DB2-BD59-A6C34878D82A}">
                    <a16:rowId xmlns:a16="http://schemas.microsoft.com/office/drawing/2014/main" val="3052952094"/>
                  </a:ext>
                </a:extLst>
              </a:tr>
            </a:tbl>
          </a:graphicData>
        </a:graphic>
      </p:graphicFrame>
      <p:graphicFrame>
        <p:nvGraphicFramePr>
          <p:cNvPr id="12" name="Table 11">
            <a:extLst>
              <a:ext uri="{FF2B5EF4-FFF2-40B4-BE49-F238E27FC236}">
                <a16:creationId xmlns:a16="http://schemas.microsoft.com/office/drawing/2014/main" id="{0BCC917B-B875-4F7F-8731-9DF44B629723}"/>
              </a:ext>
            </a:extLst>
          </p:cNvPr>
          <p:cNvGraphicFramePr>
            <a:graphicFrameLocks noGrp="1"/>
          </p:cNvGraphicFramePr>
          <p:nvPr/>
        </p:nvGraphicFramePr>
        <p:xfrm>
          <a:off x="3622121" y="3087981"/>
          <a:ext cx="2586206" cy="627057"/>
        </p:xfrm>
        <a:graphic>
          <a:graphicData uri="http://schemas.openxmlformats.org/drawingml/2006/table">
            <a:tbl>
              <a:tblPr>
                <a:tableStyleId>{3C2FFA5D-87B4-456A-9821-1D502468CF0F}</a:tableStyleId>
              </a:tblPr>
              <a:tblGrid>
                <a:gridCol w="485781">
                  <a:extLst>
                    <a:ext uri="{9D8B030D-6E8A-4147-A177-3AD203B41FA5}">
                      <a16:colId xmlns:a16="http://schemas.microsoft.com/office/drawing/2014/main" val="838660270"/>
                    </a:ext>
                  </a:extLst>
                </a:gridCol>
                <a:gridCol w="587990">
                  <a:extLst>
                    <a:ext uri="{9D8B030D-6E8A-4147-A177-3AD203B41FA5}">
                      <a16:colId xmlns:a16="http://schemas.microsoft.com/office/drawing/2014/main" val="2741013558"/>
                    </a:ext>
                  </a:extLst>
                </a:gridCol>
                <a:gridCol w="429838">
                  <a:extLst>
                    <a:ext uri="{9D8B030D-6E8A-4147-A177-3AD203B41FA5}">
                      <a16:colId xmlns:a16="http://schemas.microsoft.com/office/drawing/2014/main" val="2986797513"/>
                    </a:ext>
                  </a:extLst>
                </a:gridCol>
                <a:gridCol w="513540">
                  <a:extLst>
                    <a:ext uri="{9D8B030D-6E8A-4147-A177-3AD203B41FA5}">
                      <a16:colId xmlns:a16="http://schemas.microsoft.com/office/drawing/2014/main" val="2949322591"/>
                    </a:ext>
                  </a:extLst>
                </a:gridCol>
                <a:gridCol w="569057">
                  <a:extLst>
                    <a:ext uri="{9D8B030D-6E8A-4147-A177-3AD203B41FA5}">
                      <a16:colId xmlns:a16="http://schemas.microsoft.com/office/drawing/2014/main" val="3140046878"/>
                    </a:ext>
                  </a:extLst>
                </a:gridCol>
              </a:tblGrid>
              <a:tr h="158506">
                <a:tc>
                  <a:txBody>
                    <a:bodyPr/>
                    <a:lstStyle/>
                    <a:p>
                      <a:pPr algn="ctr" fontAlgn="b"/>
                      <a:r>
                        <a:rPr lang="en-US" sz="1200" b="1" u="sng" strike="noStrike" dirty="0">
                          <a:effectLst/>
                        </a:rPr>
                        <a:t>Q1</a:t>
                      </a:r>
                      <a:endParaRPr lang="en-US" sz="1200" b="1" i="0" u="sng" strike="noStrike" dirty="0">
                        <a:effectLst/>
                        <a:latin typeface="Arial" panose="020B0604020202020204" pitchFamily="34" charset="0"/>
                      </a:endParaRPr>
                    </a:p>
                  </a:txBody>
                  <a:tcPr marL="4763" marR="4763" marT="4763" marB="0" anchor="b"/>
                </a:tc>
                <a:tc>
                  <a:txBody>
                    <a:bodyPr/>
                    <a:lstStyle/>
                    <a:p>
                      <a:pPr algn="ctr" fontAlgn="b"/>
                      <a:r>
                        <a:rPr lang="en-US" sz="1200" b="1" u="sng" strike="noStrike" dirty="0">
                          <a:effectLst/>
                        </a:rPr>
                        <a:t>Q2</a:t>
                      </a:r>
                      <a:endParaRPr lang="en-US" sz="1200" b="1" i="0" u="sng" strike="noStrike" dirty="0">
                        <a:effectLst/>
                        <a:latin typeface="Arial" panose="020B0604020202020204" pitchFamily="34" charset="0"/>
                      </a:endParaRPr>
                    </a:p>
                  </a:txBody>
                  <a:tcPr marL="4763" marR="4763" marT="4763" marB="0" anchor="b"/>
                </a:tc>
                <a:tc>
                  <a:txBody>
                    <a:bodyPr/>
                    <a:lstStyle/>
                    <a:p>
                      <a:pPr algn="ctr" fontAlgn="b"/>
                      <a:r>
                        <a:rPr lang="en-US" sz="1200" b="1" u="sng" strike="noStrike" dirty="0">
                          <a:effectLst/>
                        </a:rPr>
                        <a:t>Q3</a:t>
                      </a:r>
                      <a:endParaRPr lang="en-US" sz="1200" b="1" i="0" u="sng" strike="noStrike" dirty="0">
                        <a:effectLst/>
                        <a:latin typeface="Arial" panose="020B0604020202020204" pitchFamily="34" charset="0"/>
                      </a:endParaRPr>
                    </a:p>
                  </a:txBody>
                  <a:tcPr marL="4763" marR="4763" marT="4763" marB="0" anchor="b"/>
                </a:tc>
                <a:tc>
                  <a:txBody>
                    <a:bodyPr/>
                    <a:lstStyle/>
                    <a:p>
                      <a:pPr algn="ctr" fontAlgn="b"/>
                      <a:r>
                        <a:rPr lang="en-US" sz="1200" b="1" i="0" u="sng" strike="noStrike" dirty="0">
                          <a:effectLst/>
                          <a:latin typeface="Arial" panose="020B0604020202020204" pitchFamily="34" charset="0"/>
                        </a:rPr>
                        <a:t>Q4</a:t>
                      </a:r>
                    </a:p>
                  </a:txBody>
                  <a:tcPr marL="4763" marR="4763" marT="4763" marB="0" anchor="b"/>
                </a:tc>
                <a:tc>
                  <a:txBody>
                    <a:bodyPr/>
                    <a:lstStyle/>
                    <a:p>
                      <a:pPr algn="ctr" fontAlgn="b"/>
                      <a:r>
                        <a:rPr lang="en-US" sz="1200" b="1" u="sng" strike="noStrike" dirty="0">
                          <a:effectLst/>
                        </a:rPr>
                        <a:t>Total</a:t>
                      </a:r>
                      <a:endParaRPr lang="en-US" sz="1200" b="1" i="0" u="sng" strike="noStrike" dirty="0">
                        <a:effectLst/>
                        <a:latin typeface="Arial" panose="020B0604020202020204" pitchFamily="34" charset="0"/>
                      </a:endParaRPr>
                    </a:p>
                  </a:txBody>
                  <a:tcPr marL="4763" marR="4763" marT="4763" marB="0" anchor="b"/>
                </a:tc>
                <a:extLst>
                  <a:ext uri="{0D108BD9-81ED-4DB2-BD59-A6C34878D82A}">
                    <a16:rowId xmlns:a16="http://schemas.microsoft.com/office/drawing/2014/main" val="1261596362"/>
                  </a:ext>
                </a:extLst>
              </a:tr>
              <a:tr h="219707">
                <a:tc>
                  <a:txBody>
                    <a:bodyPr/>
                    <a:lstStyle/>
                    <a:p>
                      <a:pPr algn="ctr" fontAlgn="b"/>
                      <a:r>
                        <a:rPr lang="en-US" sz="1200" u="none" strike="noStrike">
                          <a:effectLst/>
                        </a:rPr>
                        <a:t>-18%</a:t>
                      </a:r>
                      <a:endParaRPr lang="en-US" sz="1200" b="0" i="0" u="none" strike="noStrike">
                        <a:effectLst/>
                        <a:latin typeface="Arial" panose="020B0604020202020204" pitchFamily="34" charset="0"/>
                      </a:endParaRPr>
                    </a:p>
                  </a:txBody>
                  <a:tcPr marL="4763" marR="4763" marT="4763" marB="0" anchor="b"/>
                </a:tc>
                <a:tc>
                  <a:txBody>
                    <a:bodyPr/>
                    <a:lstStyle/>
                    <a:p>
                      <a:pPr algn="ctr" fontAlgn="b"/>
                      <a:r>
                        <a:rPr lang="en-US" sz="1200" u="none" strike="noStrike" dirty="0">
                          <a:effectLst/>
                        </a:rPr>
                        <a:t>-53%</a:t>
                      </a:r>
                      <a:endParaRPr lang="en-US" sz="1200" b="0" i="0" u="none" strike="noStrike" dirty="0">
                        <a:effectLst/>
                        <a:latin typeface="Arial" panose="020B0604020202020204" pitchFamily="34" charset="0"/>
                      </a:endParaRPr>
                    </a:p>
                  </a:txBody>
                  <a:tcPr marL="4763" marR="4763" marT="4763" marB="0" anchor="b"/>
                </a:tc>
                <a:tc>
                  <a:txBody>
                    <a:bodyPr/>
                    <a:lstStyle/>
                    <a:p>
                      <a:pPr algn="ctr" fontAlgn="b"/>
                      <a:r>
                        <a:rPr lang="en-US" sz="1200" u="none" strike="noStrike" dirty="0">
                          <a:effectLst/>
                        </a:rPr>
                        <a:t>-24%</a:t>
                      </a:r>
                      <a:endParaRPr lang="en-US" sz="1200" b="0" i="0" u="none" strike="noStrike" dirty="0">
                        <a:effectLst/>
                        <a:latin typeface="Arial" panose="020B0604020202020204" pitchFamily="34" charset="0"/>
                      </a:endParaRPr>
                    </a:p>
                  </a:txBody>
                  <a:tcPr marL="4763" marR="4763" marT="4763" marB="0" anchor="b"/>
                </a:tc>
                <a:tc>
                  <a:txBody>
                    <a:bodyPr/>
                    <a:lstStyle/>
                    <a:p>
                      <a:pPr algn="ctr" fontAlgn="b"/>
                      <a:r>
                        <a:rPr lang="en-US" sz="1200" b="0" i="0" u="none" strike="noStrike" dirty="0">
                          <a:effectLst/>
                          <a:latin typeface="Arial" panose="020B0604020202020204" pitchFamily="34" charset="0"/>
                        </a:rPr>
                        <a:t>-23%</a:t>
                      </a:r>
                    </a:p>
                  </a:txBody>
                  <a:tcPr marL="4763" marR="4763" marT="4763" marB="0" anchor="b"/>
                </a:tc>
                <a:tc>
                  <a:txBody>
                    <a:bodyPr/>
                    <a:lstStyle/>
                    <a:p>
                      <a:pPr algn="ctr" fontAlgn="b"/>
                      <a:r>
                        <a:rPr lang="en-US" sz="1200" u="none" strike="noStrike" dirty="0">
                          <a:effectLst/>
                        </a:rPr>
                        <a:t>-30%</a:t>
                      </a:r>
                      <a:endParaRPr lang="en-US" sz="1200" b="0" i="0" u="none" strike="noStrike" dirty="0">
                        <a:effectLst/>
                        <a:latin typeface="Arial" panose="020B0604020202020204" pitchFamily="34" charset="0"/>
                      </a:endParaRPr>
                    </a:p>
                  </a:txBody>
                  <a:tcPr marL="4763" marR="4763" marT="4763" marB="0" anchor="b"/>
                </a:tc>
                <a:extLst>
                  <a:ext uri="{0D108BD9-81ED-4DB2-BD59-A6C34878D82A}">
                    <a16:rowId xmlns:a16="http://schemas.microsoft.com/office/drawing/2014/main" val="2538801421"/>
                  </a:ext>
                </a:extLst>
              </a:tr>
              <a:tr h="219707">
                <a:tc>
                  <a:txBody>
                    <a:bodyPr/>
                    <a:lstStyle/>
                    <a:p>
                      <a:pPr algn="ctr" fontAlgn="b"/>
                      <a:r>
                        <a:rPr lang="en-US" sz="1200" b="0" i="0" u="none" strike="noStrike" dirty="0">
                          <a:effectLst/>
                          <a:latin typeface="Arial" panose="020B0604020202020204" pitchFamily="34" charset="0"/>
                        </a:rPr>
                        <a:t>+3%</a:t>
                      </a:r>
                    </a:p>
                  </a:txBody>
                  <a:tcPr marL="4763" marR="4763" marT="4763" marB="0" anchor="b"/>
                </a:tc>
                <a:tc>
                  <a:txBody>
                    <a:bodyPr/>
                    <a:lstStyle/>
                    <a:p>
                      <a:pPr algn="ctr" fontAlgn="b"/>
                      <a:r>
                        <a:rPr lang="en-US" sz="1200" b="0" i="0" u="none" strike="noStrike" dirty="0">
                          <a:effectLst/>
                          <a:latin typeface="Arial" panose="020B0604020202020204" pitchFamily="34" charset="0"/>
                        </a:rPr>
                        <a:t>+148%</a:t>
                      </a:r>
                    </a:p>
                  </a:txBody>
                  <a:tcPr marL="4763" marR="4763" marT="4763" marB="0" anchor="b"/>
                </a:tc>
                <a:tc>
                  <a:txBody>
                    <a:bodyPr/>
                    <a:lstStyle/>
                    <a:p>
                      <a:pPr algn="ctr" fontAlgn="b"/>
                      <a:r>
                        <a:rPr lang="en-US" sz="1200" b="0" i="0" u="none" strike="noStrike" dirty="0">
                          <a:effectLst/>
                          <a:latin typeface="Arial" panose="020B0604020202020204" pitchFamily="34" charset="0"/>
                        </a:rPr>
                        <a:t>+64%</a:t>
                      </a:r>
                    </a:p>
                  </a:txBody>
                  <a:tcPr marL="4763" marR="4763" marT="4763" marB="0" anchor="b"/>
                </a:tc>
                <a:tc>
                  <a:txBody>
                    <a:bodyPr/>
                    <a:lstStyle/>
                    <a:p>
                      <a:pPr algn="ctr" fontAlgn="b"/>
                      <a:endParaRPr lang="en-US" sz="1200" b="0" i="0" u="none" strike="noStrike" dirty="0">
                        <a:effectLst/>
                        <a:latin typeface="Arial" panose="020B0604020202020204" pitchFamily="34" charset="0"/>
                      </a:endParaRPr>
                    </a:p>
                  </a:txBody>
                  <a:tcPr marL="4763" marR="4763" marT="4763" marB="0" anchor="b"/>
                </a:tc>
                <a:tc>
                  <a:txBody>
                    <a:bodyPr/>
                    <a:lstStyle/>
                    <a:p>
                      <a:pPr algn="ctr" fontAlgn="b"/>
                      <a:r>
                        <a:rPr lang="en-US" sz="1200" b="0" i="0" u="none" strike="noStrike" dirty="0">
                          <a:effectLst/>
                          <a:latin typeface="Arial" panose="020B0604020202020204" pitchFamily="34" charset="0"/>
                        </a:rPr>
                        <a:t>+66%</a:t>
                      </a:r>
                    </a:p>
                  </a:txBody>
                  <a:tcPr marL="4763" marR="4763" marT="4763" marB="0" anchor="b"/>
                </a:tc>
                <a:extLst>
                  <a:ext uri="{0D108BD9-81ED-4DB2-BD59-A6C34878D82A}">
                    <a16:rowId xmlns:a16="http://schemas.microsoft.com/office/drawing/2014/main" val="3195797133"/>
                  </a:ext>
                </a:extLst>
              </a:tr>
            </a:tbl>
          </a:graphicData>
        </a:graphic>
      </p:graphicFrame>
      <p:graphicFrame>
        <p:nvGraphicFramePr>
          <p:cNvPr id="13" name="Table 12">
            <a:extLst>
              <a:ext uri="{FF2B5EF4-FFF2-40B4-BE49-F238E27FC236}">
                <a16:creationId xmlns:a16="http://schemas.microsoft.com/office/drawing/2014/main" id="{AF8427F2-AB22-43D6-98D1-9AF4F39F5A88}"/>
              </a:ext>
            </a:extLst>
          </p:cNvPr>
          <p:cNvGraphicFramePr>
            <a:graphicFrameLocks noGrp="1"/>
          </p:cNvGraphicFramePr>
          <p:nvPr/>
        </p:nvGraphicFramePr>
        <p:xfrm>
          <a:off x="801345" y="3117020"/>
          <a:ext cx="2532185" cy="600067"/>
        </p:xfrm>
        <a:graphic>
          <a:graphicData uri="http://schemas.openxmlformats.org/drawingml/2006/table">
            <a:tbl>
              <a:tblPr>
                <a:tableStyleId>{3C2FFA5D-87B4-456A-9821-1D502468CF0F}</a:tableStyleId>
              </a:tblPr>
              <a:tblGrid>
                <a:gridCol w="475632">
                  <a:extLst>
                    <a:ext uri="{9D8B030D-6E8A-4147-A177-3AD203B41FA5}">
                      <a16:colId xmlns:a16="http://schemas.microsoft.com/office/drawing/2014/main" val="3643702023"/>
                    </a:ext>
                  </a:extLst>
                </a:gridCol>
                <a:gridCol w="560706">
                  <a:extLst>
                    <a:ext uri="{9D8B030D-6E8A-4147-A177-3AD203B41FA5}">
                      <a16:colId xmlns:a16="http://schemas.microsoft.com/office/drawing/2014/main" val="4079552865"/>
                    </a:ext>
                  </a:extLst>
                </a:gridCol>
                <a:gridCol w="435862">
                  <a:extLst>
                    <a:ext uri="{9D8B030D-6E8A-4147-A177-3AD203B41FA5}">
                      <a16:colId xmlns:a16="http://schemas.microsoft.com/office/drawing/2014/main" val="1857511143"/>
                    </a:ext>
                  </a:extLst>
                </a:gridCol>
                <a:gridCol w="502813">
                  <a:extLst>
                    <a:ext uri="{9D8B030D-6E8A-4147-A177-3AD203B41FA5}">
                      <a16:colId xmlns:a16="http://schemas.microsoft.com/office/drawing/2014/main" val="3454861937"/>
                    </a:ext>
                  </a:extLst>
                </a:gridCol>
                <a:gridCol w="557172">
                  <a:extLst>
                    <a:ext uri="{9D8B030D-6E8A-4147-A177-3AD203B41FA5}">
                      <a16:colId xmlns:a16="http://schemas.microsoft.com/office/drawing/2014/main" val="3076521350"/>
                    </a:ext>
                  </a:extLst>
                </a:gridCol>
              </a:tblGrid>
              <a:tr h="138594">
                <a:tc>
                  <a:txBody>
                    <a:bodyPr/>
                    <a:lstStyle/>
                    <a:p>
                      <a:pPr algn="ctr" fontAlgn="b"/>
                      <a:r>
                        <a:rPr lang="en-US" sz="1200" b="1" u="sng" strike="noStrike" dirty="0">
                          <a:effectLst/>
                        </a:rPr>
                        <a:t>Q1</a:t>
                      </a:r>
                      <a:endParaRPr lang="en-US" sz="1200" b="1" i="0" u="sng" strike="noStrike" dirty="0">
                        <a:effectLst/>
                        <a:latin typeface="Arial" panose="020B0604020202020204" pitchFamily="34" charset="0"/>
                      </a:endParaRPr>
                    </a:p>
                  </a:txBody>
                  <a:tcPr marL="4763" marR="4763" marT="4763" marB="0" anchor="b"/>
                </a:tc>
                <a:tc>
                  <a:txBody>
                    <a:bodyPr/>
                    <a:lstStyle/>
                    <a:p>
                      <a:pPr algn="ctr" fontAlgn="b"/>
                      <a:r>
                        <a:rPr lang="en-US" sz="1200" b="1" u="sng" strike="noStrike" dirty="0">
                          <a:effectLst/>
                        </a:rPr>
                        <a:t>Q2</a:t>
                      </a:r>
                      <a:endParaRPr lang="en-US" sz="1200" b="1" i="0" u="sng" strike="noStrike" dirty="0">
                        <a:effectLst/>
                        <a:latin typeface="Arial" panose="020B0604020202020204" pitchFamily="34" charset="0"/>
                      </a:endParaRPr>
                    </a:p>
                  </a:txBody>
                  <a:tcPr marL="4763" marR="4763" marT="4763" marB="0" anchor="b"/>
                </a:tc>
                <a:tc>
                  <a:txBody>
                    <a:bodyPr/>
                    <a:lstStyle/>
                    <a:p>
                      <a:pPr algn="ctr" fontAlgn="b"/>
                      <a:r>
                        <a:rPr lang="en-US" sz="1200" b="1" u="sng" strike="noStrike" dirty="0">
                          <a:effectLst/>
                        </a:rPr>
                        <a:t>Q3</a:t>
                      </a:r>
                      <a:endParaRPr lang="en-US" sz="1200" b="1" i="0" u="sng" strike="noStrike" dirty="0">
                        <a:effectLst/>
                        <a:latin typeface="Arial" panose="020B0604020202020204" pitchFamily="34" charset="0"/>
                      </a:endParaRPr>
                    </a:p>
                  </a:txBody>
                  <a:tcPr marL="4763" marR="4763" marT="4763" marB="0" anchor="b"/>
                </a:tc>
                <a:tc>
                  <a:txBody>
                    <a:bodyPr/>
                    <a:lstStyle/>
                    <a:p>
                      <a:pPr algn="ctr" fontAlgn="b"/>
                      <a:r>
                        <a:rPr lang="en-US" sz="1200" b="1" i="0" u="sng" strike="noStrike" dirty="0">
                          <a:effectLst/>
                          <a:latin typeface="Arial" panose="020B0604020202020204" pitchFamily="34" charset="0"/>
                        </a:rPr>
                        <a:t>Q4</a:t>
                      </a:r>
                    </a:p>
                  </a:txBody>
                  <a:tcPr marL="4763" marR="4763" marT="4763" marB="0" anchor="b"/>
                </a:tc>
                <a:tc>
                  <a:txBody>
                    <a:bodyPr/>
                    <a:lstStyle/>
                    <a:p>
                      <a:pPr algn="ctr" fontAlgn="b"/>
                      <a:r>
                        <a:rPr lang="en-US" sz="1200" b="1" u="sng" strike="noStrike" dirty="0">
                          <a:effectLst/>
                        </a:rPr>
                        <a:t>Total</a:t>
                      </a:r>
                      <a:endParaRPr lang="en-US" sz="1200" b="1" i="0" u="sng" strike="noStrike" dirty="0">
                        <a:effectLst/>
                        <a:latin typeface="Arial" panose="020B0604020202020204" pitchFamily="34" charset="0"/>
                      </a:endParaRPr>
                    </a:p>
                  </a:txBody>
                  <a:tcPr marL="4763" marR="4763" marT="4763" marB="0" anchor="b"/>
                </a:tc>
                <a:extLst>
                  <a:ext uri="{0D108BD9-81ED-4DB2-BD59-A6C34878D82A}">
                    <a16:rowId xmlns:a16="http://schemas.microsoft.com/office/drawing/2014/main" val="1327145518"/>
                  </a:ext>
                </a:extLst>
              </a:tr>
              <a:tr h="206212">
                <a:tc>
                  <a:txBody>
                    <a:bodyPr/>
                    <a:lstStyle/>
                    <a:p>
                      <a:pPr algn="ctr" fontAlgn="b"/>
                      <a:r>
                        <a:rPr lang="en-US" sz="1200" u="none" strike="noStrike" dirty="0">
                          <a:effectLst/>
                        </a:rPr>
                        <a:t>-17%</a:t>
                      </a:r>
                      <a:endParaRPr lang="en-US" sz="1200" b="0" i="0" u="none" strike="noStrike" dirty="0">
                        <a:effectLst/>
                        <a:latin typeface="Arial" panose="020B0604020202020204" pitchFamily="34" charset="0"/>
                      </a:endParaRPr>
                    </a:p>
                  </a:txBody>
                  <a:tcPr marL="4763" marR="4763" marT="4763" marB="0" anchor="b"/>
                </a:tc>
                <a:tc>
                  <a:txBody>
                    <a:bodyPr/>
                    <a:lstStyle/>
                    <a:p>
                      <a:pPr algn="ctr" fontAlgn="b"/>
                      <a:r>
                        <a:rPr lang="en-US" sz="1200" u="none" strike="noStrike" dirty="0">
                          <a:effectLst/>
                        </a:rPr>
                        <a:t>-57%</a:t>
                      </a:r>
                      <a:endParaRPr lang="en-US" sz="1200" b="0" i="0" u="none" strike="noStrike" dirty="0">
                        <a:effectLst/>
                        <a:latin typeface="Arial" panose="020B0604020202020204" pitchFamily="34" charset="0"/>
                      </a:endParaRPr>
                    </a:p>
                  </a:txBody>
                  <a:tcPr marL="4763" marR="4763" marT="4763" marB="0" anchor="b"/>
                </a:tc>
                <a:tc>
                  <a:txBody>
                    <a:bodyPr/>
                    <a:lstStyle/>
                    <a:p>
                      <a:pPr algn="ctr" fontAlgn="b"/>
                      <a:r>
                        <a:rPr lang="en-US" sz="1200" u="none" strike="noStrike" dirty="0">
                          <a:effectLst/>
                        </a:rPr>
                        <a:t>-16%</a:t>
                      </a:r>
                      <a:endParaRPr lang="en-US" sz="1200" b="0" i="0" u="none" strike="noStrike" dirty="0">
                        <a:effectLst/>
                        <a:latin typeface="Arial" panose="020B0604020202020204" pitchFamily="34" charset="0"/>
                      </a:endParaRPr>
                    </a:p>
                  </a:txBody>
                  <a:tcPr marL="4763" marR="4763" marT="4763" marB="0" anchor="b"/>
                </a:tc>
                <a:tc>
                  <a:txBody>
                    <a:bodyPr/>
                    <a:lstStyle/>
                    <a:p>
                      <a:pPr algn="ctr" fontAlgn="b"/>
                      <a:r>
                        <a:rPr lang="en-US" sz="1200" b="0" i="0" u="none" strike="noStrike" dirty="0">
                          <a:effectLst/>
                          <a:latin typeface="Arial" panose="020B0604020202020204" pitchFamily="34" charset="0"/>
                        </a:rPr>
                        <a:t>-17%</a:t>
                      </a:r>
                    </a:p>
                  </a:txBody>
                  <a:tcPr marL="4763" marR="4763" marT="4763" marB="0" anchor="b"/>
                </a:tc>
                <a:tc>
                  <a:txBody>
                    <a:bodyPr/>
                    <a:lstStyle/>
                    <a:p>
                      <a:pPr algn="ctr" fontAlgn="b"/>
                      <a:r>
                        <a:rPr lang="en-US" sz="1200" u="none" strike="noStrike" dirty="0">
                          <a:effectLst/>
                        </a:rPr>
                        <a:t>-28%</a:t>
                      </a:r>
                      <a:endParaRPr lang="en-US" sz="1200" b="0" i="0" u="none" strike="noStrike" dirty="0">
                        <a:effectLst/>
                        <a:latin typeface="Arial" panose="020B0604020202020204" pitchFamily="34" charset="0"/>
                      </a:endParaRPr>
                    </a:p>
                  </a:txBody>
                  <a:tcPr marL="4763" marR="4763" marT="4763" marB="0" anchor="b"/>
                </a:tc>
                <a:extLst>
                  <a:ext uri="{0D108BD9-81ED-4DB2-BD59-A6C34878D82A}">
                    <a16:rowId xmlns:a16="http://schemas.microsoft.com/office/drawing/2014/main" val="1001852320"/>
                  </a:ext>
                </a:extLst>
              </a:tr>
              <a:tr h="206212">
                <a:tc>
                  <a:txBody>
                    <a:bodyPr/>
                    <a:lstStyle/>
                    <a:p>
                      <a:pPr algn="ctr" fontAlgn="b"/>
                      <a:r>
                        <a:rPr lang="en-US" sz="1200" b="0" i="0" u="none" strike="noStrike" dirty="0">
                          <a:effectLst/>
                          <a:latin typeface="Arial" panose="020B0604020202020204" pitchFamily="34" charset="0"/>
                        </a:rPr>
                        <a:t>+17%</a:t>
                      </a:r>
                    </a:p>
                  </a:txBody>
                  <a:tcPr marL="4763" marR="4763" marT="4763" marB="0" anchor="b"/>
                </a:tc>
                <a:tc>
                  <a:txBody>
                    <a:bodyPr/>
                    <a:lstStyle/>
                    <a:p>
                      <a:pPr algn="ctr" fontAlgn="b"/>
                      <a:r>
                        <a:rPr lang="en-US" sz="1200" b="0" i="0" u="none" strike="noStrike" dirty="0">
                          <a:effectLst/>
                          <a:latin typeface="Arial" panose="020B0604020202020204" pitchFamily="34" charset="0"/>
                        </a:rPr>
                        <a:t>+188%</a:t>
                      </a:r>
                    </a:p>
                  </a:txBody>
                  <a:tcPr marL="4763" marR="4763" marT="4763" marB="0" anchor="b"/>
                </a:tc>
                <a:tc>
                  <a:txBody>
                    <a:bodyPr/>
                    <a:lstStyle/>
                    <a:p>
                      <a:pPr algn="ctr" fontAlgn="b"/>
                      <a:r>
                        <a:rPr lang="en-US" sz="1200" b="0" i="0" u="none" strike="noStrike" dirty="0">
                          <a:effectLst/>
                          <a:latin typeface="Arial" panose="020B0604020202020204" pitchFamily="34" charset="0"/>
                        </a:rPr>
                        <a:t>+69%</a:t>
                      </a:r>
                    </a:p>
                  </a:txBody>
                  <a:tcPr marL="4763" marR="4763" marT="4763" marB="0" anchor="b"/>
                </a:tc>
                <a:tc>
                  <a:txBody>
                    <a:bodyPr/>
                    <a:lstStyle/>
                    <a:p>
                      <a:pPr algn="ctr" fontAlgn="b"/>
                      <a:endParaRPr lang="en-US" sz="1200" b="0" i="0" u="none" strike="noStrike" dirty="0">
                        <a:effectLst/>
                        <a:latin typeface="Arial" panose="020B0604020202020204" pitchFamily="34" charset="0"/>
                      </a:endParaRPr>
                    </a:p>
                  </a:txBody>
                  <a:tcPr marL="4763" marR="4763" marT="4763" marB="0" anchor="b"/>
                </a:tc>
                <a:tc>
                  <a:txBody>
                    <a:bodyPr/>
                    <a:lstStyle/>
                    <a:p>
                      <a:pPr algn="ctr" fontAlgn="b"/>
                      <a:r>
                        <a:rPr lang="en-US" sz="1200" b="0" i="0" u="none" strike="noStrike" dirty="0">
                          <a:effectLst/>
                          <a:latin typeface="Arial" panose="020B0604020202020204" pitchFamily="34" charset="0"/>
                        </a:rPr>
                        <a:t>+82%</a:t>
                      </a:r>
                    </a:p>
                  </a:txBody>
                  <a:tcPr marL="4763" marR="4763" marT="4763" marB="0" anchor="b"/>
                </a:tc>
                <a:extLst>
                  <a:ext uri="{0D108BD9-81ED-4DB2-BD59-A6C34878D82A}">
                    <a16:rowId xmlns:a16="http://schemas.microsoft.com/office/drawing/2014/main" val="2475323164"/>
                  </a:ext>
                </a:extLst>
              </a:tr>
            </a:tbl>
          </a:graphicData>
        </a:graphic>
      </p:graphicFrame>
      <p:graphicFrame>
        <p:nvGraphicFramePr>
          <p:cNvPr id="14" name="Table 13">
            <a:extLst>
              <a:ext uri="{FF2B5EF4-FFF2-40B4-BE49-F238E27FC236}">
                <a16:creationId xmlns:a16="http://schemas.microsoft.com/office/drawing/2014/main" id="{34727FA2-81D6-4DEE-8CA5-FD2F5C51E9CC}"/>
              </a:ext>
            </a:extLst>
          </p:cNvPr>
          <p:cNvGraphicFramePr>
            <a:graphicFrameLocks noGrp="1"/>
          </p:cNvGraphicFramePr>
          <p:nvPr/>
        </p:nvGraphicFramePr>
        <p:xfrm>
          <a:off x="2195967" y="3898898"/>
          <a:ext cx="2569055" cy="562929"/>
        </p:xfrm>
        <a:graphic>
          <a:graphicData uri="http://schemas.openxmlformats.org/drawingml/2006/table">
            <a:tbl>
              <a:tblPr>
                <a:tableStyleId>{3C2FFA5D-87B4-456A-9821-1D502468CF0F}</a:tableStyleId>
              </a:tblPr>
              <a:tblGrid>
                <a:gridCol w="482560">
                  <a:extLst>
                    <a:ext uri="{9D8B030D-6E8A-4147-A177-3AD203B41FA5}">
                      <a16:colId xmlns:a16="http://schemas.microsoft.com/office/drawing/2014/main" val="2512888121"/>
                    </a:ext>
                  </a:extLst>
                </a:gridCol>
                <a:gridCol w="585137">
                  <a:extLst>
                    <a:ext uri="{9D8B030D-6E8A-4147-A177-3AD203B41FA5}">
                      <a16:colId xmlns:a16="http://schemas.microsoft.com/office/drawing/2014/main" val="1436034307"/>
                    </a:ext>
                  </a:extLst>
                </a:gridCol>
                <a:gridCol w="425941">
                  <a:extLst>
                    <a:ext uri="{9D8B030D-6E8A-4147-A177-3AD203B41FA5}">
                      <a16:colId xmlns:a16="http://schemas.microsoft.com/office/drawing/2014/main" val="2721144181"/>
                    </a:ext>
                  </a:extLst>
                </a:gridCol>
                <a:gridCol w="510134">
                  <a:extLst>
                    <a:ext uri="{9D8B030D-6E8A-4147-A177-3AD203B41FA5}">
                      <a16:colId xmlns:a16="http://schemas.microsoft.com/office/drawing/2014/main" val="2608240190"/>
                    </a:ext>
                  </a:extLst>
                </a:gridCol>
                <a:gridCol w="565283">
                  <a:extLst>
                    <a:ext uri="{9D8B030D-6E8A-4147-A177-3AD203B41FA5}">
                      <a16:colId xmlns:a16="http://schemas.microsoft.com/office/drawing/2014/main" val="3040421353"/>
                    </a:ext>
                  </a:extLst>
                </a:gridCol>
              </a:tblGrid>
              <a:tr h="174523">
                <a:tc>
                  <a:txBody>
                    <a:bodyPr/>
                    <a:lstStyle/>
                    <a:p>
                      <a:pPr algn="ctr" fontAlgn="b"/>
                      <a:r>
                        <a:rPr lang="en-US" sz="1200" b="1" u="sng" strike="noStrike" dirty="0">
                          <a:effectLst/>
                        </a:rPr>
                        <a:t>Q1</a:t>
                      </a:r>
                      <a:endParaRPr lang="en-US" sz="1200" b="1" i="0" u="sng" strike="noStrike" dirty="0">
                        <a:effectLst/>
                        <a:latin typeface="Arial" panose="020B0604020202020204" pitchFamily="34" charset="0"/>
                      </a:endParaRPr>
                    </a:p>
                  </a:txBody>
                  <a:tcPr marL="4763" marR="4763" marT="4763" marB="0" anchor="b"/>
                </a:tc>
                <a:tc>
                  <a:txBody>
                    <a:bodyPr/>
                    <a:lstStyle/>
                    <a:p>
                      <a:pPr algn="ctr" fontAlgn="b"/>
                      <a:r>
                        <a:rPr lang="en-US" sz="1200" b="1" u="sng" strike="noStrike" dirty="0">
                          <a:effectLst/>
                        </a:rPr>
                        <a:t>Q2</a:t>
                      </a:r>
                      <a:endParaRPr lang="en-US" sz="1200" b="1" i="0" u="sng" strike="noStrike" dirty="0">
                        <a:effectLst/>
                        <a:latin typeface="Arial" panose="020B0604020202020204" pitchFamily="34" charset="0"/>
                      </a:endParaRPr>
                    </a:p>
                  </a:txBody>
                  <a:tcPr marL="4763" marR="4763" marT="4763" marB="0" anchor="b"/>
                </a:tc>
                <a:tc>
                  <a:txBody>
                    <a:bodyPr/>
                    <a:lstStyle/>
                    <a:p>
                      <a:pPr algn="ctr" fontAlgn="b"/>
                      <a:r>
                        <a:rPr lang="en-US" sz="1200" b="1" u="sng" strike="noStrike" dirty="0">
                          <a:effectLst/>
                        </a:rPr>
                        <a:t>Q3</a:t>
                      </a:r>
                      <a:endParaRPr lang="en-US" sz="1200" b="1" i="0" u="sng" strike="noStrike" dirty="0">
                        <a:effectLst/>
                        <a:latin typeface="Arial" panose="020B0604020202020204" pitchFamily="34" charset="0"/>
                      </a:endParaRPr>
                    </a:p>
                  </a:txBody>
                  <a:tcPr marL="4763" marR="4763" marT="4763" marB="0" anchor="b"/>
                </a:tc>
                <a:tc>
                  <a:txBody>
                    <a:bodyPr/>
                    <a:lstStyle/>
                    <a:p>
                      <a:pPr algn="ctr" fontAlgn="b"/>
                      <a:r>
                        <a:rPr lang="en-US" sz="1200" b="1" i="0" u="sng" strike="noStrike" dirty="0">
                          <a:effectLst/>
                          <a:latin typeface="Arial" panose="020B0604020202020204" pitchFamily="34" charset="0"/>
                        </a:rPr>
                        <a:t>Q4</a:t>
                      </a:r>
                    </a:p>
                  </a:txBody>
                  <a:tcPr marL="4763" marR="4763" marT="4763" marB="0" anchor="b"/>
                </a:tc>
                <a:tc>
                  <a:txBody>
                    <a:bodyPr/>
                    <a:lstStyle/>
                    <a:p>
                      <a:pPr algn="ctr" fontAlgn="b"/>
                      <a:r>
                        <a:rPr lang="en-US" sz="1200" b="1" u="sng" strike="noStrike" dirty="0">
                          <a:effectLst/>
                        </a:rPr>
                        <a:t>Total</a:t>
                      </a:r>
                      <a:endParaRPr lang="en-US" sz="1200" b="1" i="0" u="sng" strike="noStrike" dirty="0">
                        <a:effectLst/>
                        <a:latin typeface="Arial" panose="020B0604020202020204" pitchFamily="34" charset="0"/>
                      </a:endParaRPr>
                    </a:p>
                  </a:txBody>
                  <a:tcPr marL="4763" marR="4763" marT="4763" marB="0" anchor="b"/>
                </a:tc>
                <a:extLst>
                  <a:ext uri="{0D108BD9-81ED-4DB2-BD59-A6C34878D82A}">
                    <a16:rowId xmlns:a16="http://schemas.microsoft.com/office/drawing/2014/main" val="4167756930"/>
                  </a:ext>
                </a:extLst>
              </a:tr>
              <a:tr h="174523">
                <a:tc>
                  <a:txBody>
                    <a:bodyPr/>
                    <a:lstStyle/>
                    <a:p>
                      <a:pPr algn="ctr" fontAlgn="b"/>
                      <a:r>
                        <a:rPr lang="en-US" sz="1200" u="none" strike="noStrike" dirty="0">
                          <a:effectLst/>
                        </a:rPr>
                        <a:t>-2%</a:t>
                      </a:r>
                      <a:endParaRPr lang="en-US" sz="1200" b="0" i="0" u="none" strike="noStrike" dirty="0">
                        <a:effectLst/>
                        <a:latin typeface="Arial" panose="020B0604020202020204" pitchFamily="34" charset="0"/>
                      </a:endParaRPr>
                    </a:p>
                  </a:txBody>
                  <a:tcPr marL="4763" marR="4763" marT="4763" marB="0" anchor="b"/>
                </a:tc>
                <a:tc>
                  <a:txBody>
                    <a:bodyPr/>
                    <a:lstStyle/>
                    <a:p>
                      <a:pPr algn="ctr" fontAlgn="b"/>
                      <a:r>
                        <a:rPr lang="en-US" sz="1200" u="none" strike="noStrike" dirty="0">
                          <a:effectLst/>
                        </a:rPr>
                        <a:t>-62%</a:t>
                      </a:r>
                      <a:endParaRPr lang="en-US" sz="1200" b="0" i="0" u="none" strike="noStrike" dirty="0">
                        <a:effectLst/>
                        <a:latin typeface="Arial" panose="020B0604020202020204" pitchFamily="34" charset="0"/>
                      </a:endParaRPr>
                    </a:p>
                  </a:txBody>
                  <a:tcPr marL="4763" marR="4763" marT="4763" marB="0" anchor="b"/>
                </a:tc>
                <a:tc>
                  <a:txBody>
                    <a:bodyPr/>
                    <a:lstStyle/>
                    <a:p>
                      <a:pPr algn="ctr" fontAlgn="b"/>
                      <a:r>
                        <a:rPr lang="en-US" sz="1200" u="none" strike="noStrike" dirty="0">
                          <a:effectLst/>
                        </a:rPr>
                        <a:t>-4%</a:t>
                      </a:r>
                      <a:endParaRPr lang="en-US" sz="1200" b="0" i="0" u="none" strike="noStrike" dirty="0">
                        <a:effectLst/>
                        <a:latin typeface="Arial" panose="020B0604020202020204" pitchFamily="34" charset="0"/>
                      </a:endParaRPr>
                    </a:p>
                  </a:txBody>
                  <a:tcPr marL="4763" marR="4763" marT="4763" marB="0" anchor="b"/>
                </a:tc>
                <a:tc>
                  <a:txBody>
                    <a:bodyPr/>
                    <a:lstStyle/>
                    <a:p>
                      <a:pPr algn="ctr" fontAlgn="b"/>
                      <a:r>
                        <a:rPr lang="en-US" sz="1200" b="0" i="0" u="none" strike="noStrike" dirty="0">
                          <a:effectLst/>
                          <a:latin typeface="Arial" panose="020B0604020202020204" pitchFamily="34" charset="0"/>
                        </a:rPr>
                        <a:t>+17%</a:t>
                      </a:r>
                    </a:p>
                  </a:txBody>
                  <a:tcPr marL="4763" marR="4763" marT="4763" marB="0" anchor="b"/>
                </a:tc>
                <a:tc>
                  <a:txBody>
                    <a:bodyPr/>
                    <a:lstStyle/>
                    <a:p>
                      <a:pPr algn="ctr" fontAlgn="b"/>
                      <a:r>
                        <a:rPr lang="en-US" sz="1200" u="none" strike="noStrike" dirty="0">
                          <a:effectLst/>
                        </a:rPr>
                        <a:t>-15%</a:t>
                      </a:r>
                      <a:endParaRPr lang="en-US" sz="1200" b="0" i="0" u="none" strike="noStrike" dirty="0">
                        <a:effectLst/>
                        <a:latin typeface="Arial" panose="020B0604020202020204" pitchFamily="34" charset="0"/>
                      </a:endParaRPr>
                    </a:p>
                  </a:txBody>
                  <a:tcPr marL="4763" marR="4763" marT="4763" marB="0" anchor="b"/>
                </a:tc>
                <a:extLst>
                  <a:ext uri="{0D108BD9-81ED-4DB2-BD59-A6C34878D82A}">
                    <a16:rowId xmlns:a16="http://schemas.microsoft.com/office/drawing/2014/main" val="2997891627"/>
                  </a:ext>
                </a:extLst>
              </a:tr>
              <a:tr h="174523">
                <a:tc>
                  <a:txBody>
                    <a:bodyPr/>
                    <a:lstStyle/>
                    <a:p>
                      <a:pPr algn="ctr" fontAlgn="b"/>
                      <a:r>
                        <a:rPr lang="en-US" sz="1200" b="0" i="0" u="none" strike="noStrike" dirty="0">
                          <a:effectLst/>
                          <a:latin typeface="Arial" panose="020B0604020202020204" pitchFamily="34" charset="0"/>
                        </a:rPr>
                        <a:t>+30%</a:t>
                      </a:r>
                    </a:p>
                  </a:txBody>
                  <a:tcPr marL="4763" marR="4763" marT="4763" marB="0" anchor="b"/>
                </a:tc>
                <a:tc>
                  <a:txBody>
                    <a:bodyPr/>
                    <a:lstStyle/>
                    <a:p>
                      <a:pPr algn="ctr" fontAlgn="b"/>
                      <a:r>
                        <a:rPr lang="en-US" sz="1200" b="0" i="0" u="none" strike="noStrike" dirty="0">
                          <a:effectLst/>
                          <a:latin typeface="Arial" panose="020B0604020202020204" pitchFamily="34" charset="0"/>
                        </a:rPr>
                        <a:t>+292%</a:t>
                      </a:r>
                    </a:p>
                  </a:txBody>
                  <a:tcPr marL="4763" marR="4763" marT="4763" marB="0" anchor="b"/>
                </a:tc>
                <a:tc>
                  <a:txBody>
                    <a:bodyPr/>
                    <a:lstStyle/>
                    <a:p>
                      <a:pPr algn="ctr" fontAlgn="b"/>
                      <a:r>
                        <a:rPr lang="en-US" sz="1200" b="0" i="0" u="none" strike="noStrike" dirty="0">
                          <a:effectLst/>
                          <a:latin typeface="Arial" panose="020B0604020202020204" pitchFamily="34" charset="0"/>
                        </a:rPr>
                        <a:t>+52%</a:t>
                      </a:r>
                    </a:p>
                  </a:txBody>
                  <a:tcPr marL="4763" marR="4763" marT="4763" marB="0" anchor="b"/>
                </a:tc>
                <a:tc>
                  <a:txBody>
                    <a:bodyPr/>
                    <a:lstStyle/>
                    <a:p>
                      <a:pPr algn="ctr" fontAlgn="b"/>
                      <a:endParaRPr lang="en-US" sz="1200" b="0" i="0" u="none" strike="noStrike" dirty="0">
                        <a:effectLst/>
                        <a:latin typeface="Arial" panose="020B0604020202020204" pitchFamily="34" charset="0"/>
                      </a:endParaRPr>
                    </a:p>
                  </a:txBody>
                  <a:tcPr marL="4763" marR="4763" marT="4763" marB="0" anchor="b"/>
                </a:tc>
                <a:tc>
                  <a:txBody>
                    <a:bodyPr/>
                    <a:lstStyle/>
                    <a:p>
                      <a:pPr algn="ctr" fontAlgn="b"/>
                      <a:r>
                        <a:rPr lang="en-US" sz="1200" b="0" i="0" u="none" strike="noStrike" dirty="0">
                          <a:effectLst/>
                          <a:latin typeface="Arial" panose="020B0604020202020204" pitchFamily="34" charset="0"/>
                        </a:rPr>
                        <a:t>+77%</a:t>
                      </a:r>
                    </a:p>
                  </a:txBody>
                  <a:tcPr marL="4763" marR="4763" marT="4763" marB="0" anchor="b"/>
                </a:tc>
                <a:extLst>
                  <a:ext uri="{0D108BD9-81ED-4DB2-BD59-A6C34878D82A}">
                    <a16:rowId xmlns:a16="http://schemas.microsoft.com/office/drawing/2014/main" val="3257515365"/>
                  </a:ext>
                </a:extLst>
              </a:tr>
            </a:tbl>
          </a:graphicData>
        </a:graphic>
      </p:graphicFrame>
      <p:graphicFrame>
        <p:nvGraphicFramePr>
          <p:cNvPr id="15" name="Table 14">
            <a:extLst>
              <a:ext uri="{FF2B5EF4-FFF2-40B4-BE49-F238E27FC236}">
                <a16:creationId xmlns:a16="http://schemas.microsoft.com/office/drawing/2014/main" id="{8D909BA0-0A27-4C62-8C0B-9F69F3016A82}"/>
              </a:ext>
            </a:extLst>
          </p:cNvPr>
          <p:cNvGraphicFramePr>
            <a:graphicFrameLocks noGrp="1"/>
          </p:cNvGraphicFramePr>
          <p:nvPr/>
        </p:nvGraphicFramePr>
        <p:xfrm>
          <a:off x="150921" y="4203223"/>
          <a:ext cx="967260" cy="517209"/>
        </p:xfrm>
        <a:graphic>
          <a:graphicData uri="http://schemas.openxmlformats.org/drawingml/2006/table">
            <a:tbl>
              <a:tblPr>
                <a:tableStyleId>{3C2FFA5D-87B4-456A-9821-1D502468CF0F}</a:tableStyleId>
              </a:tblPr>
              <a:tblGrid>
                <a:gridCol w="967260">
                  <a:extLst>
                    <a:ext uri="{9D8B030D-6E8A-4147-A177-3AD203B41FA5}">
                      <a16:colId xmlns:a16="http://schemas.microsoft.com/office/drawing/2014/main" val="110479937"/>
                    </a:ext>
                  </a:extLst>
                </a:gridCol>
              </a:tblGrid>
              <a:tr h="166083">
                <a:tc>
                  <a:txBody>
                    <a:bodyPr/>
                    <a:lstStyle/>
                    <a:p>
                      <a:pPr algn="ctr" fontAlgn="b"/>
                      <a:r>
                        <a:rPr lang="en-US" sz="1100" b="1" u="sng" strike="noStrike" dirty="0">
                          <a:effectLst/>
                        </a:rPr>
                        <a:t>Period</a:t>
                      </a:r>
                      <a:endParaRPr lang="en-US" sz="1100" b="1" i="0" u="sng" strike="noStrike" dirty="0">
                        <a:effectLst/>
                        <a:latin typeface="Arial" panose="020B0604020202020204" pitchFamily="34" charset="0"/>
                      </a:endParaRPr>
                    </a:p>
                  </a:txBody>
                  <a:tcPr marL="4763" marR="4763" marT="4763" marB="0" anchor="b"/>
                </a:tc>
                <a:extLst>
                  <a:ext uri="{0D108BD9-81ED-4DB2-BD59-A6C34878D82A}">
                    <a16:rowId xmlns:a16="http://schemas.microsoft.com/office/drawing/2014/main" val="3107253750"/>
                  </a:ext>
                </a:extLst>
              </a:tr>
              <a:tr h="166083">
                <a:tc>
                  <a:txBody>
                    <a:bodyPr/>
                    <a:lstStyle/>
                    <a:p>
                      <a:pPr algn="ctr" fontAlgn="b"/>
                      <a:r>
                        <a:rPr lang="en-US" sz="1100" b="0" i="0" u="none" strike="noStrike" dirty="0">
                          <a:effectLst/>
                          <a:latin typeface="+mn-lt"/>
                        </a:rPr>
                        <a:t>2020</a:t>
                      </a:r>
                      <a:endParaRPr lang="en-US" sz="1100" b="0" i="0" u="none" strike="noStrike" dirty="0">
                        <a:effectLst/>
                        <a:latin typeface="Arial" panose="020B0604020202020204" pitchFamily="34" charset="0"/>
                      </a:endParaRPr>
                    </a:p>
                  </a:txBody>
                  <a:tcPr marL="4763" marR="4763" marT="4763" marB="0" anchor="b"/>
                </a:tc>
                <a:extLst>
                  <a:ext uri="{0D108BD9-81ED-4DB2-BD59-A6C34878D82A}">
                    <a16:rowId xmlns:a16="http://schemas.microsoft.com/office/drawing/2014/main" val="934861836"/>
                  </a:ext>
                </a:extLst>
              </a:tr>
              <a:tr h="166083">
                <a:tc>
                  <a:txBody>
                    <a:bodyPr/>
                    <a:lstStyle/>
                    <a:p>
                      <a:pPr algn="ctr" fontAlgn="b"/>
                      <a:r>
                        <a:rPr lang="en-US" sz="1100" b="0" i="0" u="none" strike="noStrike" dirty="0">
                          <a:effectLst/>
                          <a:latin typeface="Arial" panose="020B0604020202020204" pitchFamily="34" charset="0"/>
                        </a:rPr>
                        <a:t>2021</a:t>
                      </a:r>
                    </a:p>
                  </a:txBody>
                  <a:tcPr marL="4763" marR="4763" marT="4763" marB="0" anchor="b"/>
                </a:tc>
                <a:extLst>
                  <a:ext uri="{0D108BD9-81ED-4DB2-BD59-A6C34878D82A}">
                    <a16:rowId xmlns:a16="http://schemas.microsoft.com/office/drawing/2014/main" val="4048763703"/>
                  </a:ext>
                </a:extLst>
              </a:tr>
            </a:tbl>
          </a:graphicData>
        </a:graphic>
      </p:graphicFrame>
      <p:sp>
        <p:nvSpPr>
          <p:cNvPr id="16" name="TextBox 15"/>
          <p:cNvSpPr txBox="1"/>
          <p:nvPr/>
        </p:nvSpPr>
        <p:spPr>
          <a:xfrm>
            <a:off x="6420454" y="1195754"/>
            <a:ext cx="2723546" cy="2831544"/>
          </a:xfrm>
          <a:prstGeom prst="rect">
            <a:avLst/>
          </a:prstGeom>
          <a:solidFill>
            <a:schemeClr val="accent6">
              <a:lumMod val="75000"/>
            </a:schemeClr>
          </a:solidFill>
        </p:spPr>
        <p:txBody>
          <a:bodyPr wrap="square" rtlCol="0">
            <a:spAutoFit/>
          </a:bodyPr>
          <a:lstStyle/>
          <a:p>
            <a:pPr algn="ctr"/>
            <a:r>
              <a:rPr lang="en-US" sz="1600" b="1" u="sng" dirty="0">
                <a:solidFill>
                  <a:schemeClr val="bg1"/>
                </a:solidFill>
              </a:rPr>
              <a:t>Occupancy: 21/19</a:t>
            </a:r>
          </a:p>
          <a:p>
            <a:pPr algn="ctr"/>
            <a:endParaRPr lang="en-US" sz="1600" b="1" u="sng" dirty="0">
              <a:solidFill>
                <a:schemeClr val="bg1"/>
              </a:solidFill>
            </a:endParaRPr>
          </a:p>
          <a:p>
            <a:pPr marL="285750" indent="-285750">
              <a:buFont typeface="Arial" panose="020B0604020202020204" pitchFamily="34" charset="0"/>
              <a:buChar char="•"/>
            </a:pPr>
            <a:r>
              <a:rPr lang="en-US" sz="1600" b="1" dirty="0">
                <a:solidFill>
                  <a:schemeClr val="bg1"/>
                </a:solidFill>
              </a:rPr>
              <a:t>82%/79% - July</a:t>
            </a:r>
          </a:p>
          <a:p>
            <a:pPr marL="285750" indent="-285750">
              <a:buFont typeface="Arial" panose="020B0604020202020204" pitchFamily="34" charset="0"/>
              <a:buChar char="•"/>
            </a:pPr>
            <a:r>
              <a:rPr lang="en-US" sz="1600" b="1" dirty="0">
                <a:solidFill>
                  <a:schemeClr val="bg1"/>
                </a:solidFill>
              </a:rPr>
              <a:t>79%/75% - June</a:t>
            </a:r>
          </a:p>
          <a:p>
            <a:pPr marL="285750" indent="-285750">
              <a:buFont typeface="Arial" panose="020B0604020202020204" pitchFamily="34" charset="0"/>
              <a:buChar char="•"/>
            </a:pPr>
            <a:endParaRPr lang="en-US" sz="1600" b="1" dirty="0">
              <a:solidFill>
                <a:schemeClr val="bg1"/>
              </a:solidFill>
            </a:endParaRPr>
          </a:p>
          <a:p>
            <a:pPr marL="285750" indent="-285750">
              <a:buFont typeface="Arial" panose="020B0604020202020204" pitchFamily="34" charset="0"/>
              <a:buChar char="•"/>
            </a:pPr>
            <a:endParaRPr lang="en-US" sz="1600" b="1" dirty="0">
              <a:solidFill>
                <a:schemeClr val="bg1"/>
              </a:solidFill>
            </a:endParaRPr>
          </a:p>
          <a:p>
            <a:pPr algn="ctr"/>
            <a:r>
              <a:rPr lang="en-US" sz="1600" b="1" u="sng" dirty="0">
                <a:solidFill>
                  <a:schemeClr val="bg1"/>
                </a:solidFill>
              </a:rPr>
              <a:t>ADR: 21/19</a:t>
            </a:r>
          </a:p>
          <a:p>
            <a:pPr algn="ctr"/>
            <a:endParaRPr lang="en-US" sz="1600" b="1" u="sng" dirty="0">
              <a:solidFill>
                <a:schemeClr val="bg1"/>
              </a:solidFill>
            </a:endParaRPr>
          </a:p>
          <a:p>
            <a:pPr marL="285750" indent="-285750">
              <a:buFont typeface="Arial" panose="020B0604020202020204" pitchFamily="34" charset="0"/>
              <a:buChar char="•"/>
            </a:pPr>
            <a:r>
              <a:rPr lang="en-US" sz="1600" b="1" dirty="0">
                <a:solidFill>
                  <a:schemeClr val="bg1"/>
                </a:solidFill>
              </a:rPr>
              <a:t>$180/$138 – July</a:t>
            </a:r>
          </a:p>
          <a:p>
            <a:pPr marL="285750" indent="-285750">
              <a:buFont typeface="Arial" panose="020B0604020202020204" pitchFamily="34" charset="0"/>
              <a:buChar char="•"/>
            </a:pPr>
            <a:r>
              <a:rPr lang="en-US" sz="1600" b="1" dirty="0">
                <a:solidFill>
                  <a:schemeClr val="bg1"/>
                </a:solidFill>
              </a:rPr>
              <a:t>$152/$125 – June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597792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E34B91B8-9937-44A3-BB54-60E6AE1F1C78}"/>
              </a:ext>
            </a:extLst>
          </p:cNvPr>
          <p:cNvGraphicFramePr>
            <a:graphicFrameLocks/>
          </p:cNvGraphicFramePr>
          <p:nvPr/>
        </p:nvGraphicFramePr>
        <p:xfrm>
          <a:off x="0" y="1181470"/>
          <a:ext cx="8589818" cy="436588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CDA98FCA-C13A-4E5D-8C1F-C8147E8C21C5}"/>
              </a:ext>
            </a:extLst>
          </p:cNvPr>
          <p:cNvSpPr txBox="1"/>
          <p:nvPr/>
        </p:nvSpPr>
        <p:spPr>
          <a:xfrm>
            <a:off x="0" y="5547359"/>
            <a:ext cx="2599113" cy="307777"/>
          </a:xfrm>
          <a:prstGeom prst="rect">
            <a:avLst/>
          </a:prstGeom>
          <a:noFill/>
        </p:spPr>
        <p:txBody>
          <a:bodyPr wrap="square" rtlCol="0">
            <a:spAutoFit/>
          </a:bodyPr>
          <a:lstStyle/>
          <a:p>
            <a:r>
              <a:rPr lang="en-US" sz="1400" dirty="0">
                <a:solidFill>
                  <a:schemeClr val="bg1">
                    <a:lumMod val="65000"/>
                  </a:schemeClr>
                </a:solidFill>
              </a:rPr>
              <a:t>Source: National Park Service </a:t>
            </a:r>
          </a:p>
        </p:txBody>
      </p:sp>
      <p:sp>
        <p:nvSpPr>
          <p:cNvPr id="4" name="Title 1">
            <a:extLst>
              <a:ext uri="{FF2B5EF4-FFF2-40B4-BE49-F238E27FC236}">
                <a16:creationId xmlns:a16="http://schemas.microsoft.com/office/drawing/2014/main" id="{23B2D42B-E1D9-4466-BE27-91BF04986B68}"/>
              </a:ext>
            </a:extLst>
          </p:cNvPr>
          <p:cNvSpPr txBox="1">
            <a:spLocks/>
          </p:cNvSpPr>
          <p:nvPr/>
        </p:nvSpPr>
        <p:spPr>
          <a:xfrm>
            <a:off x="142591" y="108979"/>
            <a:ext cx="8264749" cy="902618"/>
          </a:xfrm>
          <a:prstGeom prst="rect">
            <a:avLst/>
          </a:prstGeom>
        </p:spPr>
        <p:txBody>
          <a:bodyPr>
            <a:normAutofit fontScale="97500"/>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dirty="0"/>
              <a:t>Yellowstone Recreation Visits</a:t>
            </a:r>
          </a:p>
        </p:txBody>
      </p:sp>
      <p:sp>
        <p:nvSpPr>
          <p:cNvPr id="36" name="Star: 5 Points 35">
            <a:extLst>
              <a:ext uri="{FF2B5EF4-FFF2-40B4-BE49-F238E27FC236}">
                <a16:creationId xmlns:a16="http://schemas.microsoft.com/office/drawing/2014/main" id="{8B3EABFF-20DE-407A-89EF-02F7E1C57064}"/>
              </a:ext>
            </a:extLst>
          </p:cNvPr>
          <p:cNvSpPr/>
          <p:nvPr/>
        </p:nvSpPr>
        <p:spPr>
          <a:xfrm>
            <a:off x="3000895" y="4551218"/>
            <a:ext cx="166255" cy="144088"/>
          </a:xfrm>
          <a:prstGeom prst="star5">
            <a:avLst/>
          </a:prstGeom>
          <a:gradFill>
            <a:gsLst>
              <a:gs pos="0">
                <a:schemeClr val="accent4"/>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Star: 5 Points 36">
            <a:extLst>
              <a:ext uri="{FF2B5EF4-FFF2-40B4-BE49-F238E27FC236}">
                <a16:creationId xmlns:a16="http://schemas.microsoft.com/office/drawing/2014/main" id="{6C6009F9-6558-4F14-BE67-B3FE4ACCA785}"/>
              </a:ext>
            </a:extLst>
          </p:cNvPr>
          <p:cNvSpPr/>
          <p:nvPr/>
        </p:nvSpPr>
        <p:spPr>
          <a:xfrm>
            <a:off x="3701933" y="4373879"/>
            <a:ext cx="152400" cy="152400"/>
          </a:xfrm>
          <a:prstGeom prst="star5">
            <a:avLst/>
          </a:prstGeom>
          <a:gradFill>
            <a:gsLst>
              <a:gs pos="0">
                <a:schemeClr val="accent4"/>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Star: 5 Points 37">
            <a:extLst>
              <a:ext uri="{FF2B5EF4-FFF2-40B4-BE49-F238E27FC236}">
                <a16:creationId xmlns:a16="http://schemas.microsoft.com/office/drawing/2014/main" id="{EB128AA4-09C7-4637-8013-633F6DFC2AD7}"/>
              </a:ext>
            </a:extLst>
          </p:cNvPr>
          <p:cNvSpPr/>
          <p:nvPr/>
        </p:nvSpPr>
        <p:spPr>
          <a:xfrm>
            <a:off x="4294909" y="3240254"/>
            <a:ext cx="166255" cy="144088"/>
          </a:xfrm>
          <a:prstGeom prst="star5">
            <a:avLst/>
          </a:prstGeom>
          <a:gradFill>
            <a:gsLst>
              <a:gs pos="0">
                <a:schemeClr val="accent4"/>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Star: 5 Points 38">
            <a:extLst>
              <a:ext uri="{FF2B5EF4-FFF2-40B4-BE49-F238E27FC236}">
                <a16:creationId xmlns:a16="http://schemas.microsoft.com/office/drawing/2014/main" id="{DA79434C-62BB-49BA-BAAC-3157C2123A25}"/>
              </a:ext>
            </a:extLst>
          </p:cNvPr>
          <p:cNvSpPr/>
          <p:nvPr/>
        </p:nvSpPr>
        <p:spPr>
          <a:xfrm>
            <a:off x="4854633" y="1873134"/>
            <a:ext cx="166255" cy="144088"/>
          </a:xfrm>
          <a:prstGeom prst="star5">
            <a:avLst/>
          </a:prstGeom>
          <a:gradFill>
            <a:gsLst>
              <a:gs pos="0">
                <a:schemeClr val="accent4"/>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Star: 5 Points 39">
            <a:extLst>
              <a:ext uri="{FF2B5EF4-FFF2-40B4-BE49-F238E27FC236}">
                <a16:creationId xmlns:a16="http://schemas.microsoft.com/office/drawing/2014/main" id="{5F766B31-30F4-48D8-B0E1-E2FEAE08A711}"/>
              </a:ext>
            </a:extLst>
          </p:cNvPr>
          <p:cNvSpPr/>
          <p:nvPr/>
        </p:nvSpPr>
        <p:spPr>
          <a:xfrm>
            <a:off x="5455918" y="1515228"/>
            <a:ext cx="166255" cy="144088"/>
          </a:xfrm>
          <a:prstGeom prst="star5">
            <a:avLst/>
          </a:prstGeom>
          <a:gradFill>
            <a:gsLst>
              <a:gs pos="0">
                <a:schemeClr val="accent4"/>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Star: 5 Points 41">
            <a:extLst>
              <a:ext uri="{FF2B5EF4-FFF2-40B4-BE49-F238E27FC236}">
                <a16:creationId xmlns:a16="http://schemas.microsoft.com/office/drawing/2014/main" id="{4382E2C7-C31D-455B-9139-2224BA5E744D}"/>
              </a:ext>
            </a:extLst>
          </p:cNvPr>
          <p:cNvSpPr/>
          <p:nvPr/>
        </p:nvSpPr>
        <p:spPr>
          <a:xfrm>
            <a:off x="6029496" y="1945178"/>
            <a:ext cx="166255" cy="144088"/>
          </a:xfrm>
          <a:prstGeom prst="star5">
            <a:avLst/>
          </a:prstGeom>
          <a:gradFill>
            <a:gsLst>
              <a:gs pos="0">
                <a:schemeClr val="accent4"/>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Star: 5 Points 42">
            <a:extLst>
              <a:ext uri="{FF2B5EF4-FFF2-40B4-BE49-F238E27FC236}">
                <a16:creationId xmlns:a16="http://schemas.microsoft.com/office/drawing/2014/main" id="{555550BF-1A76-4A61-8222-F8225AC72CB1}"/>
              </a:ext>
            </a:extLst>
          </p:cNvPr>
          <p:cNvSpPr/>
          <p:nvPr/>
        </p:nvSpPr>
        <p:spPr>
          <a:xfrm>
            <a:off x="6581484" y="2069295"/>
            <a:ext cx="166255" cy="144088"/>
          </a:xfrm>
          <a:prstGeom prst="star5">
            <a:avLst/>
          </a:prstGeom>
          <a:gradFill>
            <a:gsLst>
              <a:gs pos="0">
                <a:schemeClr val="accent4"/>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Star: 5 Points 43">
            <a:extLst>
              <a:ext uri="{FF2B5EF4-FFF2-40B4-BE49-F238E27FC236}">
                <a16:creationId xmlns:a16="http://schemas.microsoft.com/office/drawing/2014/main" id="{5A89B1FE-F5DD-43E6-A46C-9C57788A75EC}"/>
              </a:ext>
            </a:extLst>
          </p:cNvPr>
          <p:cNvSpPr/>
          <p:nvPr/>
        </p:nvSpPr>
        <p:spPr>
          <a:xfrm>
            <a:off x="7021483" y="3546140"/>
            <a:ext cx="166255" cy="144088"/>
          </a:xfrm>
          <a:prstGeom prst="star5">
            <a:avLst/>
          </a:prstGeom>
          <a:gradFill>
            <a:gsLst>
              <a:gs pos="0">
                <a:schemeClr val="accent4"/>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Star: 5 Points 44">
            <a:extLst>
              <a:ext uri="{FF2B5EF4-FFF2-40B4-BE49-F238E27FC236}">
                <a16:creationId xmlns:a16="http://schemas.microsoft.com/office/drawing/2014/main" id="{48A78741-DE39-456A-ACDA-7EAFDCB74967}"/>
              </a:ext>
            </a:extLst>
          </p:cNvPr>
          <p:cNvSpPr/>
          <p:nvPr/>
        </p:nvSpPr>
        <p:spPr>
          <a:xfrm>
            <a:off x="7764083" y="4526279"/>
            <a:ext cx="166255" cy="144088"/>
          </a:xfrm>
          <a:prstGeom prst="star5">
            <a:avLst/>
          </a:prstGeom>
          <a:gradFill>
            <a:gsLst>
              <a:gs pos="0">
                <a:schemeClr val="accent4"/>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Star: 5 Points 45">
            <a:extLst>
              <a:ext uri="{FF2B5EF4-FFF2-40B4-BE49-F238E27FC236}">
                <a16:creationId xmlns:a16="http://schemas.microsoft.com/office/drawing/2014/main" id="{60F28E5D-9F08-4D15-A3E6-21E0031995D6}"/>
              </a:ext>
            </a:extLst>
          </p:cNvPr>
          <p:cNvSpPr/>
          <p:nvPr/>
        </p:nvSpPr>
        <p:spPr>
          <a:xfrm>
            <a:off x="8241085" y="4526279"/>
            <a:ext cx="166255" cy="144088"/>
          </a:xfrm>
          <a:prstGeom prst="star5">
            <a:avLst/>
          </a:prstGeom>
          <a:gradFill>
            <a:gsLst>
              <a:gs pos="0">
                <a:schemeClr val="accent4"/>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Star: 5 Points 46">
            <a:extLst>
              <a:ext uri="{FF2B5EF4-FFF2-40B4-BE49-F238E27FC236}">
                <a16:creationId xmlns:a16="http://schemas.microsoft.com/office/drawing/2014/main" id="{FABCAAF5-F175-41E0-AEF0-0828EA9B6F3D}"/>
              </a:ext>
            </a:extLst>
          </p:cNvPr>
          <p:cNvSpPr/>
          <p:nvPr/>
        </p:nvSpPr>
        <p:spPr>
          <a:xfrm>
            <a:off x="6348726" y="1024489"/>
            <a:ext cx="166255" cy="144088"/>
          </a:xfrm>
          <a:prstGeom prst="star5">
            <a:avLst/>
          </a:prstGeom>
          <a:gradFill>
            <a:gsLst>
              <a:gs pos="0">
                <a:schemeClr val="accent4"/>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FA2A3667-4C34-470E-8269-E61770F1124E}"/>
              </a:ext>
            </a:extLst>
          </p:cNvPr>
          <p:cNvSpPr txBox="1"/>
          <p:nvPr/>
        </p:nvSpPr>
        <p:spPr>
          <a:xfrm>
            <a:off x="5539046" y="5355493"/>
            <a:ext cx="3433158" cy="307777"/>
          </a:xfrm>
          <a:prstGeom prst="rect">
            <a:avLst/>
          </a:prstGeom>
          <a:noFill/>
        </p:spPr>
        <p:txBody>
          <a:bodyPr wrap="square" rtlCol="0">
            <a:spAutoFit/>
          </a:bodyPr>
          <a:lstStyle/>
          <a:p>
            <a:r>
              <a:rPr lang="en-US" sz="1400" b="1" dirty="0">
                <a:solidFill>
                  <a:schemeClr val="bg2">
                    <a:lumMod val="25000"/>
                  </a:schemeClr>
                </a:solidFill>
              </a:rPr>
              <a:t>2021 has set annual visitation record </a:t>
            </a:r>
          </a:p>
        </p:txBody>
      </p:sp>
      <p:sp>
        <p:nvSpPr>
          <p:cNvPr id="9" name="TextBox 8">
            <a:extLst>
              <a:ext uri="{FF2B5EF4-FFF2-40B4-BE49-F238E27FC236}">
                <a16:creationId xmlns:a16="http://schemas.microsoft.com/office/drawing/2014/main" id="{F5720815-C0EC-47A6-8BD0-2487A6DA0B7E}"/>
              </a:ext>
            </a:extLst>
          </p:cNvPr>
          <p:cNvSpPr txBox="1"/>
          <p:nvPr/>
        </p:nvSpPr>
        <p:spPr>
          <a:xfrm>
            <a:off x="6451826" y="904471"/>
            <a:ext cx="2164663" cy="369332"/>
          </a:xfrm>
          <a:prstGeom prst="rect">
            <a:avLst/>
          </a:prstGeom>
          <a:noFill/>
        </p:spPr>
        <p:txBody>
          <a:bodyPr wrap="square" rtlCol="0">
            <a:spAutoFit/>
          </a:bodyPr>
          <a:lstStyle/>
          <a:p>
            <a:r>
              <a:rPr lang="en-US" dirty="0"/>
              <a:t>Highest on Record</a:t>
            </a:r>
          </a:p>
        </p:txBody>
      </p:sp>
    </p:spTree>
    <p:extLst>
      <p:ext uri="{BB962C8B-B14F-4D97-AF65-F5344CB8AC3E}">
        <p14:creationId xmlns:p14="http://schemas.microsoft.com/office/powerpoint/2010/main" val="2385082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36BCB782-B88A-4829-A64C-3EA016318A10}"/>
              </a:ext>
            </a:extLst>
          </p:cNvPr>
          <p:cNvGraphicFramePr>
            <a:graphicFrameLocks/>
          </p:cNvGraphicFramePr>
          <p:nvPr/>
        </p:nvGraphicFramePr>
        <p:xfrm>
          <a:off x="162442" y="904471"/>
          <a:ext cx="8981558" cy="46428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CDA98FCA-C13A-4E5D-8C1F-C8147E8C21C5}"/>
              </a:ext>
            </a:extLst>
          </p:cNvPr>
          <p:cNvSpPr txBox="1"/>
          <p:nvPr/>
        </p:nvSpPr>
        <p:spPr>
          <a:xfrm>
            <a:off x="0" y="5547359"/>
            <a:ext cx="6096000" cy="307777"/>
          </a:xfrm>
          <a:prstGeom prst="rect">
            <a:avLst/>
          </a:prstGeom>
          <a:noFill/>
        </p:spPr>
        <p:txBody>
          <a:bodyPr wrap="square" rtlCol="0">
            <a:spAutoFit/>
          </a:bodyPr>
          <a:lstStyle/>
          <a:p>
            <a:r>
              <a:rPr lang="en-US" sz="1400" dirty="0">
                <a:solidFill>
                  <a:schemeClr val="bg1">
                    <a:lumMod val="65000"/>
                  </a:schemeClr>
                </a:solidFill>
              </a:rPr>
              <a:t>Source: National Park Service </a:t>
            </a:r>
          </a:p>
        </p:txBody>
      </p:sp>
      <p:sp>
        <p:nvSpPr>
          <p:cNvPr id="4" name="Title 1">
            <a:extLst>
              <a:ext uri="{FF2B5EF4-FFF2-40B4-BE49-F238E27FC236}">
                <a16:creationId xmlns:a16="http://schemas.microsoft.com/office/drawing/2014/main" id="{23B2D42B-E1D9-4466-BE27-91BF04986B68}"/>
              </a:ext>
            </a:extLst>
          </p:cNvPr>
          <p:cNvSpPr txBox="1">
            <a:spLocks/>
          </p:cNvSpPr>
          <p:nvPr/>
        </p:nvSpPr>
        <p:spPr>
          <a:xfrm>
            <a:off x="339640" y="76161"/>
            <a:ext cx="8264749" cy="902618"/>
          </a:xfrm>
          <a:prstGeom prst="rect">
            <a:avLst/>
          </a:prstGeom>
        </p:spPr>
        <p:txBody>
          <a:bodyPr>
            <a:normAutofit fontScale="97500"/>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dirty="0"/>
              <a:t>Glacier Recreation Visits</a:t>
            </a:r>
          </a:p>
        </p:txBody>
      </p:sp>
      <p:sp>
        <p:nvSpPr>
          <p:cNvPr id="25" name="TextBox 24">
            <a:extLst>
              <a:ext uri="{FF2B5EF4-FFF2-40B4-BE49-F238E27FC236}">
                <a16:creationId xmlns:a16="http://schemas.microsoft.com/office/drawing/2014/main" id="{F5720815-C0EC-47A6-8BD0-2487A6DA0B7E}"/>
              </a:ext>
            </a:extLst>
          </p:cNvPr>
          <p:cNvSpPr txBox="1"/>
          <p:nvPr/>
        </p:nvSpPr>
        <p:spPr>
          <a:xfrm>
            <a:off x="5708073" y="1331321"/>
            <a:ext cx="3014749" cy="369332"/>
          </a:xfrm>
          <a:prstGeom prst="rect">
            <a:avLst/>
          </a:prstGeom>
          <a:noFill/>
        </p:spPr>
        <p:txBody>
          <a:bodyPr wrap="square" rtlCol="0">
            <a:spAutoFit/>
          </a:bodyPr>
          <a:lstStyle/>
          <a:p>
            <a:r>
              <a:rPr lang="en-US" dirty="0"/>
              <a:t>Highest West Gate Volume</a:t>
            </a:r>
          </a:p>
        </p:txBody>
      </p:sp>
      <p:sp>
        <p:nvSpPr>
          <p:cNvPr id="14" name="Star: 5 Points 13">
            <a:extLst>
              <a:ext uri="{FF2B5EF4-FFF2-40B4-BE49-F238E27FC236}">
                <a16:creationId xmlns:a16="http://schemas.microsoft.com/office/drawing/2014/main" id="{35C771B9-7A3C-4EC9-ADE5-B6EA40398AD2}"/>
              </a:ext>
            </a:extLst>
          </p:cNvPr>
          <p:cNvSpPr/>
          <p:nvPr/>
        </p:nvSpPr>
        <p:spPr>
          <a:xfrm>
            <a:off x="1934093" y="4541518"/>
            <a:ext cx="152400" cy="152400"/>
          </a:xfrm>
          <a:prstGeom prst="star5">
            <a:avLst/>
          </a:prstGeom>
          <a:gradFill>
            <a:gsLst>
              <a:gs pos="0">
                <a:schemeClr val="accent4"/>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Star: 5 Points 14">
            <a:extLst>
              <a:ext uri="{FF2B5EF4-FFF2-40B4-BE49-F238E27FC236}">
                <a16:creationId xmlns:a16="http://schemas.microsoft.com/office/drawing/2014/main" id="{F18543EC-0CE8-4457-ABC2-41ECCA91B6D0}"/>
              </a:ext>
            </a:extLst>
          </p:cNvPr>
          <p:cNvSpPr/>
          <p:nvPr/>
        </p:nvSpPr>
        <p:spPr>
          <a:xfrm>
            <a:off x="3172690" y="4522120"/>
            <a:ext cx="152400" cy="152400"/>
          </a:xfrm>
          <a:prstGeom prst="star5">
            <a:avLst/>
          </a:prstGeom>
          <a:gradFill>
            <a:gsLst>
              <a:gs pos="0">
                <a:schemeClr val="accent4"/>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Star: 5 Points 15">
            <a:extLst>
              <a:ext uri="{FF2B5EF4-FFF2-40B4-BE49-F238E27FC236}">
                <a16:creationId xmlns:a16="http://schemas.microsoft.com/office/drawing/2014/main" id="{0912665D-8944-4EFB-8ADB-C8AA5BF1614E}"/>
              </a:ext>
            </a:extLst>
          </p:cNvPr>
          <p:cNvSpPr/>
          <p:nvPr/>
        </p:nvSpPr>
        <p:spPr>
          <a:xfrm>
            <a:off x="6902333" y="2406819"/>
            <a:ext cx="152400" cy="152400"/>
          </a:xfrm>
          <a:prstGeom prst="star5">
            <a:avLst/>
          </a:prstGeom>
          <a:gradFill>
            <a:gsLst>
              <a:gs pos="0">
                <a:schemeClr val="accent4"/>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26F1448F-49A1-4780-AC13-4FFAF9EDE4E4}"/>
              </a:ext>
            </a:extLst>
          </p:cNvPr>
          <p:cNvSpPr/>
          <p:nvPr/>
        </p:nvSpPr>
        <p:spPr>
          <a:xfrm>
            <a:off x="7520014" y="4116470"/>
            <a:ext cx="152400" cy="152400"/>
          </a:xfrm>
          <a:prstGeom prst="star5">
            <a:avLst/>
          </a:prstGeom>
          <a:gradFill>
            <a:gsLst>
              <a:gs pos="0">
                <a:schemeClr val="accent4"/>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Star: 5 Points 17">
            <a:extLst>
              <a:ext uri="{FF2B5EF4-FFF2-40B4-BE49-F238E27FC236}">
                <a16:creationId xmlns:a16="http://schemas.microsoft.com/office/drawing/2014/main" id="{F0F8D59C-8F86-4EF2-B59B-7C701110857E}"/>
              </a:ext>
            </a:extLst>
          </p:cNvPr>
          <p:cNvSpPr/>
          <p:nvPr/>
        </p:nvSpPr>
        <p:spPr>
          <a:xfrm>
            <a:off x="2400991" y="4543188"/>
            <a:ext cx="152400" cy="152400"/>
          </a:xfrm>
          <a:prstGeom prst="star5">
            <a:avLst/>
          </a:prstGeom>
          <a:gradFill>
            <a:gsLst>
              <a:gs pos="0">
                <a:schemeClr val="accent4"/>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D19C1DA-78C9-4D66-8679-BCEC6E375805}"/>
              </a:ext>
            </a:extLst>
          </p:cNvPr>
          <p:cNvSpPr txBox="1"/>
          <p:nvPr/>
        </p:nvSpPr>
        <p:spPr>
          <a:xfrm>
            <a:off x="6514981" y="1002708"/>
            <a:ext cx="2164663" cy="369332"/>
          </a:xfrm>
          <a:prstGeom prst="rect">
            <a:avLst/>
          </a:prstGeom>
          <a:noFill/>
        </p:spPr>
        <p:txBody>
          <a:bodyPr wrap="square" rtlCol="0">
            <a:spAutoFit/>
          </a:bodyPr>
          <a:lstStyle/>
          <a:p>
            <a:r>
              <a:rPr lang="en-US" dirty="0"/>
              <a:t>Highest on Record</a:t>
            </a:r>
          </a:p>
        </p:txBody>
      </p:sp>
      <p:sp>
        <p:nvSpPr>
          <p:cNvPr id="20" name="Star: 5 Points 19">
            <a:extLst>
              <a:ext uri="{FF2B5EF4-FFF2-40B4-BE49-F238E27FC236}">
                <a16:creationId xmlns:a16="http://schemas.microsoft.com/office/drawing/2014/main" id="{896667C2-FF8B-4B1A-A0A7-E0A089DE9CF8}"/>
              </a:ext>
            </a:extLst>
          </p:cNvPr>
          <p:cNvSpPr/>
          <p:nvPr/>
        </p:nvSpPr>
        <p:spPr>
          <a:xfrm>
            <a:off x="6411881" y="1122726"/>
            <a:ext cx="166255" cy="144088"/>
          </a:xfrm>
          <a:prstGeom prst="star5">
            <a:avLst/>
          </a:prstGeom>
          <a:gradFill>
            <a:gsLst>
              <a:gs pos="0">
                <a:schemeClr val="accent4"/>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lowchart: Extract 1">
            <a:extLst>
              <a:ext uri="{FF2B5EF4-FFF2-40B4-BE49-F238E27FC236}">
                <a16:creationId xmlns:a16="http://schemas.microsoft.com/office/drawing/2014/main" id="{1AB4A0A7-3469-4F19-B9BB-572FE9FC6EC4}"/>
              </a:ext>
            </a:extLst>
          </p:cNvPr>
          <p:cNvSpPr/>
          <p:nvPr/>
        </p:nvSpPr>
        <p:spPr>
          <a:xfrm>
            <a:off x="1939633" y="4268870"/>
            <a:ext cx="152401" cy="152400"/>
          </a:xfrm>
          <a:prstGeom prst="flowChartExtra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Flowchart: Extract 21">
            <a:extLst>
              <a:ext uri="{FF2B5EF4-FFF2-40B4-BE49-F238E27FC236}">
                <a16:creationId xmlns:a16="http://schemas.microsoft.com/office/drawing/2014/main" id="{8766EC08-02D1-4AE3-9604-AC910888E6A4}"/>
              </a:ext>
            </a:extLst>
          </p:cNvPr>
          <p:cNvSpPr/>
          <p:nvPr/>
        </p:nvSpPr>
        <p:spPr>
          <a:xfrm>
            <a:off x="3172689" y="4268870"/>
            <a:ext cx="152401" cy="152400"/>
          </a:xfrm>
          <a:prstGeom prst="flowChartExtra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317E3FE9-8219-4794-8139-A02987315785}"/>
              </a:ext>
            </a:extLst>
          </p:cNvPr>
          <p:cNvSpPr txBox="1"/>
          <p:nvPr/>
        </p:nvSpPr>
        <p:spPr>
          <a:xfrm>
            <a:off x="5644341" y="5491707"/>
            <a:ext cx="3433158" cy="307777"/>
          </a:xfrm>
          <a:prstGeom prst="rect">
            <a:avLst/>
          </a:prstGeom>
          <a:noFill/>
        </p:spPr>
        <p:txBody>
          <a:bodyPr wrap="square" rtlCol="0">
            <a:spAutoFit/>
          </a:bodyPr>
          <a:lstStyle/>
          <a:p>
            <a:r>
              <a:rPr lang="en-US" sz="1400" b="1" dirty="0">
                <a:solidFill>
                  <a:schemeClr val="bg2">
                    <a:lumMod val="25000"/>
                  </a:schemeClr>
                </a:solidFill>
              </a:rPr>
              <a:t>2021 may set annual visitation record </a:t>
            </a:r>
          </a:p>
        </p:txBody>
      </p:sp>
    </p:spTree>
    <p:extLst>
      <p:ext uri="{BB962C8B-B14F-4D97-AF65-F5344CB8AC3E}">
        <p14:creationId xmlns:p14="http://schemas.microsoft.com/office/powerpoint/2010/main" val="2000305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F07DAA-D66C-4D36-85C3-1734EBE972ED}"/>
              </a:ext>
            </a:extLst>
          </p:cNvPr>
          <p:cNvSpPr txBox="1"/>
          <p:nvPr/>
        </p:nvSpPr>
        <p:spPr>
          <a:xfrm>
            <a:off x="0" y="5630898"/>
            <a:ext cx="9202242" cy="738664"/>
          </a:xfrm>
          <a:prstGeom prst="rect">
            <a:avLst/>
          </a:prstGeom>
          <a:noFill/>
        </p:spPr>
        <p:txBody>
          <a:bodyPr wrap="square" rtlCol="0">
            <a:spAutoFit/>
          </a:bodyPr>
          <a:lstStyle/>
          <a:p>
            <a:r>
              <a:rPr lang="en-US" sz="1400" dirty="0">
                <a:solidFill>
                  <a:schemeClr val="bg1">
                    <a:lumMod val="65000"/>
                  </a:schemeClr>
                </a:solidFill>
              </a:rPr>
              <a:t>Source: Institute for Tourism and Recreation Research</a:t>
            </a:r>
          </a:p>
          <a:p>
            <a:endParaRPr lang="en-US" sz="1400" dirty="0">
              <a:solidFill>
                <a:schemeClr val="bg1">
                  <a:lumMod val="65000"/>
                </a:schemeClr>
              </a:solidFill>
            </a:endParaRPr>
          </a:p>
          <a:p>
            <a:endParaRPr lang="en-US" sz="1400" dirty="0">
              <a:solidFill>
                <a:schemeClr val="bg1">
                  <a:lumMod val="65000"/>
                </a:schemeClr>
              </a:solidFill>
            </a:endParaRPr>
          </a:p>
        </p:txBody>
      </p:sp>
      <p:sp>
        <p:nvSpPr>
          <p:cNvPr id="5" name="Title 1">
            <a:extLst>
              <a:ext uri="{FF2B5EF4-FFF2-40B4-BE49-F238E27FC236}">
                <a16:creationId xmlns:a16="http://schemas.microsoft.com/office/drawing/2014/main" id="{4DFF679B-71FA-493F-8703-0ED26DFD7C51}"/>
              </a:ext>
            </a:extLst>
          </p:cNvPr>
          <p:cNvSpPr txBox="1">
            <a:spLocks/>
          </p:cNvSpPr>
          <p:nvPr/>
        </p:nvSpPr>
        <p:spPr>
          <a:xfrm>
            <a:off x="-1899" y="39444"/>
            <a:ext cx="9145899" cy="1470025"/>
          </a:xfrm>
          <a:prstGeom prst="rect">
            <a:avLst/>
          </a:prstGeom>
        </p:spPr>
        <p:txBody>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dirty="0"/>
              <a:t>Montana Perceptions on Labor in Tourism &amp; Recreation</a:t>
            </a:r>
          </a:p>
        </p:txBody>
      </p:sp>
      <p:sp>
        <p:nvSpPr>
          <p:cNvPr id="6" name="Subtitle 2">
            <a:extLst>
              <a:ext uri="{FF2B5EF4-FFF2-40B4-BE49-F238E27FC236}">
                <a16:creationId xmlns:a16="http://schemas.microsoft.com/office/drawing/2014/main" id="{889A8694-B718-4F0B-8D39-EAE1BD05AD01}"/>
              </a:ext>
            </a:extLst>
          </p:cNvPr>
          <p:cNvSpPr txBox="1">
            <a:spLocks/>
          </p:cNvSpPr>
          <p:nvPr/>
        </p:nvSpPr>
        <p:spPr>
          <a:xfrm>
            <a:off x="227214" y="1520579"/>
            <a:ext cx="8689571" cy="4171094"/>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2D2E2B"/>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54565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54565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54565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solidFill>
                  <a:schemeClr val="tx1">
                    <a:lumMod val="65000"/>
                    <a:lumOff val="35000"/>
                  </a:schemeClr>
                </a:solidFill>
              </a:rPr>
              <a:t>Surveyed more than 400 business owners, managers, and partners in travel and tourism throughout Montana.</a:t>
            </a:r>
          </a:p>
        </p:txBody>
      </p:sp>
      <p:pic>
        <p:nvPicPr>
          <p:cNvPr id="7" name="Picture 6">
            <a:extLst>
              <a:ext uri="{FF2B5EF4-FFF2-40B4-BE49-F238E27FC236}">
                <a16:creationId xmlns:a16="http://schemas.microsoft.com/office/drawing/2014/main" id="{0F26CEDE-58A5-4F0D-A54B-A9F6766FA142}"/>
              </a:ext>
            </a:extLst>
          </p:cNvPr>
          <p:cNvPicPr>
            <a:picLocks noChangeAspect="1"/>
          </p:cNvPicPr>
          <p:nvPr/>
        </p:nvPicPr>
        <p:blipFill>
          <a:blip r:embed="rId2"/>
          <a:stretch>
            <a:fillRect/>
          </a:stretch>
        </p:blipFill>
        <p:spPr>
          <a:xfrm>
            <a:off x="375523" y="2477912"/>
            <a:ext cx="3454839" cy="3089219"/>
          </a:xfrm>
          <a:prstGeom prst="rect">
            <a:avLst/>
          </a:prstGeom>
        </p:spPr>
      </p:pic>
      <p:graphicFrame>
        <p:nvGraphicFramePr>
          <p:cNvPr id="8" name="Table 7">
            <a:extLst>
              <a:ext uri="{FF2B5EF4-FFF2-40B4-BE49-F238E27FC236}">
                <a16:creationId xmlns:a16="http://schemas.microsoft.com/office/drawing/2014/main" id="{C72DD0EB-EDD5-43BC-9FE2-7BC41093E8DF}"/>
              </a:ext>
            </a:extLst>
          </p:cNvPr>
          <p:cNvGraphicFramePr>
            <a:graphicFrameLocks noGrp="1"/>
          </p:cNvGraphicFramePr>
          <p:nvPr/>
        </p:nvGraphicFramePr>
        <p:xfrm>
          <a:off x="4925001" y="3018252"/>
          <a:ext cx="2756342" cy="1830487"/>
        </p:xfrm>
        <a:graphic>
          <a:graphicData uri="http://schemas.openxmlformats.org/drawingml/2006/table">
            <a:tbl>
              <a:tblPr>
                <a:tableStyleId>{284E427A-3D55-4303-BF80-6455036E1DE7}</a:tableStyleId>
              </a:tblPr>
              <a:tblGrid>
                <a:gridCol w="1378171">
                  <a:extLst>
                    <a:ext uri="{9D8B030D-6E8A-4147-A177-3AD203B41FA5}">
                      <a16:colId xmlns:a16="http://schemas.microsoft.com/office/drawing/2014/main" val="361244277"/>
                    </a:ext>
                  </a:extLst>
                </a:gridCol>
                <a:gridCol w="1378171">
                  <a:extLst>
                    <a:ext uri="{9D8B030D-6E8A-4147-A177-3AD203B41FA5}">
                      <a16:colId xmlns:a16="http://schemas.microsoft.com/office/drawing/2014/main" val="2218070936"/>
                    </a:ext>
                  </a:extLst>
                </a:gridCol>
              </a:tblGrid>
              <a:tr h="306487">
                <a:tc>
                  <a:txBody>
                    <a:bodyPr/>
                    <a:lstStyle/>
                    <a:p>
                      <a:pPr algn="ctr" fontAlgn="b"/>
                      <a:r>
                        <a:rPr lang="en-US" sz="1600" b="1" u="none" strike="noStrike" dirty="0">
                          <a:effectLst/>
                        </a:rPr>
                        <a:t>Employees</a:t>
                      </a:r>
                      <a:endParaRPr lang="en-US" sz="1600" b="1"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1600" b="1" u="none" strike="noStrike">
                          <a:effectLst/>
                        </a:rPr>
                        <a:t>Respondents</a:t>
                      </a:r>
                      <a:endParaRPr lang="en-US" sz="1600" b="1"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746059098"/>
                  </a:ext>
                </a:extLst>
              </a:tr>
              <a:tr h="246813">
                <a:tc>
                  <a:txBody>
                    <a:bodyPr/>
                    <a:lstStyle/>
                    <a:p>
                      <a:pPr algn="ctr" fontAlgn="b"/>
                      <a:r>
                        <a:rPr lang="en-US" sz="1600" b="1" u="none" strike="noStrike" dirty="0">
                          <a:effectLst/>
                        </a:rPr>
                        <a:t>1 to 4</a:t>
                      </a:r>
                      <a:endParaRPr lang="en-US" sz="1600" b="1"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1600" b="1" u="none" strike="noStrike" dirty="0">
                          <a:effectLst/>
                        </a:rPr>
                        <a:t>210</a:t>
                      </a:r>
                      <a:endParaRPr lang="en-US" sz="1600" b="1"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4229875748"/>
                  </a:ext>
                </a:extLst>
              </a:tr>
              <a:tr h="246813">
                <a:tc>
                  <a:txBody>
                    <a:bodyPr/>
                    <a:lstStyle/>
                    <a:p>
                      <a:pPr algn="ctr" fontAlgn="b"/>
                      <a:r>
                        <a:rPr lang="en-US" sz="1600" b="1" u="none" strike="noStrike" dirty="0">
                          <a:effectLst/>
                        </a:rPr>
                        <a:t>5 to 9</a:t>
                      </a:r>
                      <a:endParaRPr lang="en-US" sz="1600" b="1"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1600" b="1" u="none" strike="noStrike" dirty="0">
                          <a:effectLst/>
                        </a:rPr>
                        <a:t>62</a:t>
                      </a:r>
                      <a:endParaRPr lang="en-US" sz="1600" b="1"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939757388"/>
                  </a:ext>
                </a:extLst>
              </a:tr>
              <a:tr h="246813">
                <a:tc>
                  <a:txBody>
                    <a:bodyPr/>
                    <a:lstStyle/>
                    <a:p>
                      <a:pPr algn="ctr" fontAlgn="b"/>
                      <a:r>
                        <a:rPr lang="en-US" sz="1600" b="1" u="none" strike="noStrike">
                          <a:effectLst/>
                        </a:rPr>
                        <a:t>10 to 19</a:t>
                      </a:r>
                      <a:endParaRPr lang="en-US" sz="16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600" b="1" u="none" strike="noStrike" dirty="0">
                          <a:effectLst/>
                        </a:rPr>
                        <a:t>61</a:t>
                      </a:r>
                      <a:endParaRPr lang="en-US" sz="1600" b="1"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003003641"/>
                  </a:ext>
                </a:extLst>
              </a:tr>
              <a:tr h="246813">
                <a:tc>
                  <a:txBody>
                    <a:bodyPr/>
                    <a:lstStyle/>
                    <a:p>
                      <a:pPr algn="ctr" fontAlgn="b"/>
                      <a:r>
                        <a:rPr lang="en-US" sz="1600" b="1" u="none" strike="noStrike">
                          <a:effectLst/>
                        </a:rPr>
                        <a:t>20 to 49</a:t>
                      </a:r>
                      <a:endParaRPr lang="en-US" sz="16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600" b="1" u="none" strike="noStrike" dirty="0">
                          <a:effectLst/>
                        </a:rPr>
                        <a:t>37</a:t>
                      </a:r>
                      <a:endParaRPr lang="en-US" sz="1600" b="1"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177349903"/>
                  </a:ext>
                </a:extLst>
              </a:tr>
              <a:tr h="246813">
                <a:tc>
                  <a:txBody>
                    <a:bodyPr/>
                    <a:lstStyle/>
                    <a:p>
                      <a:pPr algn="ctr" fontAlgn="b"/>
                      <a:r>
                        <a:rPr lang="en-US" sz="1600" b="1" u="none" strike="noStrike">
                          <a:effectLst/>
                        </a:rPr>
                        <a:t>50 to 99</a:t>
                      </a:r>
                      <a:endParaRPr lang="en-US" sz="16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600" b="1" u="none" strike="noStrike" dirty="0">
                          <a:effectLst/>
                        </a:rPr>
                        <a:t>26</a:t>
                      </a:r>
                      <a:endParaRPr lang="en-US" sz="1600" b="1"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402394254"/>
                  </a:ext>
                </a:extLst>
              </a:tr>
              <a:tr h="280985">
                <a:tc>
                  <a:txBody>
                    <a:bodyPr/>
                    <a:lstStyle/>
                    <a:p>
                      <a:pPr algn="ctr" fontAlgn="b"/>
                      <a:r>
                        <a:rPr lang="en-US" sz="1600" b="1" u="none" strike="noStrike">
                          <a:effectLst/>
                        </a:rPr>
                        <a:t>More than 99</a:t>
                      </a:r>
                      <a:endParaRPr lang="en-US" sz="16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600" b="1" u="none" strike="noStrike" dirty="0">
                          <a:effectLst/>
                        </a:rPr>
                        <a:t>21</a:t>
                      </a:r>
                      <a:endParaRPr lang="en-US" sz="1600" b="1"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882591647"/>
                  </a:ext>
                </a:extLst>
              </a:tr>
            </a:tbl>
          </a:graphicData>
        </a:graphic>
      </p:graphicFrame>
    </p:spTree>
    <p:extLst>
      <p:ext uri="{BB962C8B-B14F-4D97-AF65-F5344CB8AC3E}">
        <p14:creationId xmlns:p14="http://schemas.microsoft.com/office/powerpoint/2010/main" val="1592209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F07DAA-D66C-4D36-85C3-1734EBE972ED}"/>
              </a:ext>
            </a:extLst>
          </p:cNvPr>
          <p:cNvSpPr txBox="1"/>
          <p:nvPr/>
        </p:nvSpPr>
        <p:spPr>
          <a:xfrm>
            <a:off x="0" y="5630898"/>
            <a:ext cx="8969274" cy="523220"/>
          </a:xfrm>
          <a:prstGeom prst="rect">
            <a:avLst/>
          </a:prstGeom>
          <a:noFill/>
        </p:spPr>
        <p:txBody>
          <a:bodyPr wrap="square" rtlCol="0">
            <a:spAutoFit/>
          </a:bodyPr>
          <a:lstStyle/>
          <a:p>
            <a:r>
              <a:rPr lang="en-US" sz="1400" dirty="0">
                <a:solidFill>
                  <a:schemeClr val="bg1">
                    <a:lumMod val="65000"/>
                  </a:schemeClr>
                </a:solidFill>
              </a:rPr>
              <a:t>Source: Institute for Tourism and Recreation Research</a:t>
            </a:r>
          </a:p>
          <a:p>
            <a:endParaRPr lang="en-US" sz="1400" dirty="0">
              <a:solidFill>
                <a:schemeClr val="bg1">
                  <a:lumMod val="65000"/>
                </a:schemeClr>
              </a:solidFill>
            </a:endParaRPr>
          </a:p>
        </p:txBody>
      </p:sp>
      <p:sp>
        <p:nvSpPr>
          <p:cNvPr id="4" name="TextBox 3">
            <a:extLst>
              <a:ext uri="{FF2B5EF4-FFF2-40B4-BE49-F238E27FC236}">
                <a16:creationId xmlns:a16="http://schemas.microsoft.com/office/drawing/2014/main" id="{3DA60A7E-3597-4406-BE99-573A955BC918}"/>
              </a:ext>
            </a:extLst>
          </p:cNvPr>
          <p:cNvSpPr txBox="1"/>
          <p:nvPr/>
        </p:nvSpPr>
        <p:spPr>
          <a:xfrm>
            <a:off x="141891" y="5117768"/>
            <a:ext cx="8827383" cy="369332"/>
          </a:xfrm>
          <a:prstGeom prst="rect">
            <a:avLst/>
          </a:prstGeom>
          <a:noFill/>
        </p:spPr>
        <p:txBody>
          <a:bodyPr wrap="square" rtlCol="0">
            <a:spAutoFit/>
          </a:bodyPr>
          <a:lstStyle/>
          <a:p>
            <a:r>
              <a:rPr lang="en-US" b="1" dirty="0">
                <a:solidFill>
                  <a:srgbClr val="002060"/>
                </a:solidFill>
              </a:rPr>
              <a:t>Question:</a:t>
            </a:r>
            <a:r>
              <a:rPr lang="en-US" dirty="0">
                <a:solidFill>
                  <a:srgbClr val="002060"/>
                </a:solidFill>
              </a:rPr>
              <a:t> </a:t>
            </a:r>
            <a:r>
              <a:rPr lang="en-US" dirty="0">
                <a:solidFill>
                  <a:srgbClr val="0070C0"/>
                </a:solidFill>
              </a:rPr>
              <a:t>How did your 2021 </a:t>
            </a:r>
            <a:r>
              <a:rPr lang="en-US" u="sng" dirty="0">
                <a:solidFill>
                  <a:srgbClr val="0070C0"/>
                </a:solidFill>
              </a:rPr>
              <a:t>customer</a:t>
            </a:r>
            <a:r>
              <a:rPr lang="en-US" dirty="0">
                <a:solidFill>
                  <a:srgbClr val="0070C0"/>
                </a:solidFill>
              </a:rPr>
              <a:t> volume compare to 2019</a:t>
            </a:r>
          </a:p>
        </p:txBody>
      </p:sp>
      <p:sp>
        <p:nvSpPr>
          <p:cNvPr id="5" name="Title 1">
            <a:extLst>
              <a:ext uri="{FF2B5EF4-FFF2-40B4-BE49-F238E27FC236}">
                <a16:creationId xmlns:a16="http://schemas.microsoft.com/office/drawing/2014/main" id="{4DFF679B-71FA-493F-8703-0ED26DFD7C51}"/>
              </a:ext>
            </a:extLst>
          </p:cNvPr>
          <p:cNvSpPr txBox="1">
            <a:spLocks/>
          </p:cNvSpPr>
          <p:nvPr/>
        </p:nvSpPr>
        <p:spPr>
          <a:xfrm>
            <a:off x="-1899" y="39445"/>
            <a:ext cx="9145899" cy="874956"/>
          </a:xfrm>
          <a:prstGeom prst="rect">
            <a:avLst/>
          </a:prstGeom>
        </p:spPr>
        <p:txBody>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sz="4000" dirty="0"/>
              <a:t>Montana Tourism &amp; Recreation - Labor</a:t>
            </a:r>
          </a:p>
        </p:txBody>
      </p:sp>
      <mc:AlternateContent xmlns:mc="http://schemas.openxmlformats.org/markup-compatibility/2006" xmlns:cx1="http://schemas.microsoft.com/office/drawing/2015/9/8/chartex">
        <mc:Choice Requires="cx1">
          <p:graphicFrame>
            <p:nvGraphicFramePr>
              <p:cNvPr id="8" name="Chart 7">
                <a:extLst>
                  <a:ext uri="{FF2B5EF4-FFF2-40B4-BE49-F238E27FC236}">
                    <a16:creationId xmlns:a16="http://schemas.microsoft.com/office/drawing/2014/main" id="{0278C13A-2600-48B4-8361-B178FB2D6922}"/>
                  </a:ext>
                </a:extLst>
              </p:cNvPr>
              <p:cNvGraphicFramePr/>
              <p:nvPr/>
            </p:nvGraphicFramePr>
            <p:xfrm>
              <a:off x="751490" y="898634"/>
              <a:ext cx="7646275" cy="4234901"/>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8" name="Chart 7">
                <a:extLst>
                  <a:ext uri="{FF2B5EF4-FFF2-40B4-BE49-F238E27FC236}">
                    <a16:creationId xmlns:a16="http://schemas.microsoft.com/office/drawing/2014/main" id="{0278C13A-2600-48B4-8361-B178FB2D6922}"/>
                  </a:ext>
                </a:extLst>
              </p:cNvPr>
              <p:cNvPicPr>
                <a:picLocks noGrp="1" noRot="1" noChangeAspect="1" noMove="1" noResize="1" noEditPoints="1" noAdjustHandles="1" noChangeArrowheads="1" noChangeShapeType="1"/>
              </p:cNvPicPr>
              <p:nvPr/>
            </p:nvPicPr>
            <p:blipFill>
              <a:blip r:embed="rId3"/>
              <a:stretch>
                <a:fillRect/>
              </a:stretch>
            </p:blipFill>
            <p:spPr>
              <a:xfrm>
                <a:off x="751490" y="898634"/>
                <a:ext cx="7646275" cy="4234901"/>
              </a:xfrm>
              <a:prstGeom prst="rect">
                <a:avLst/>
              </a:prstGeom>
            </p:spPr>
          </p:pic>
        </mc:Fallback>
      </mc:AlternateContent>
      <p:sp>
        <p:nvSpPr>
          <p:cNvPr id="9" name="TextBox 8">
            <a:extLst>
              <a:ext uri="{FF2B5EF4-FFF2-40B4-BE49-F238E27FC236}">
                <a16:creationId xmlns:a16="http://schemas.microsoft.com/office/drawing/2014/main" id="{7BE63087-85B1-44FC-B6BA-71B843AF6EB1}"/>
              </a:ext>
            </a:extLst>
          </p:cNvPr>
          <p:cNvSpPr txBox="1"/>
          <p:nvPr/>
        </p:nvSpPr>
        <p:spPr>
          <a:xfrm>
            <a:off x="5060730" y="1001568"/>
            <a:ext cx="2932386" cy="369332"/>
          </a:xfrm>
          <a:prstGeom prst="rect">
            <a:avLst/>
          </a:prstGeom>
          <a:noFill/>
        </p:spPr>
        <p:txBody>
          <a:bodyPr wrap="square" rtlCol="0">
            <a:spAutoFit/>
          </a:bodyPr>
          <a:lstStyle/>
          <a:p>
            <a:r>
              <a:rPr lang="en-US" b="1" dirty="0"/>
              <a:t>Average Change +17.7%</a:t>
            </a:r>
          </a:p>
        </p:txBody>
      </p:sp>
      <p:sp>
        <p:nvSpPr>
          <p:cNvPr id="10" name="TextBox 9">
            <a:extLst>
              <a:ext uri="{FF2B5EF4-FFF2-40B4-BE49-F238E27FC236}">
                <a16:creationId xmlns:a16="http://schemas.microsoft.com/office/drawing/2014/main" id="{EAEA4B4C-2EE9-403B-A9F8-4C3713595EF1}"/>
              </a:ext>
            </a:extLst>
          </p:cNvPr>
          <p:cNvSpPr txBox="1"/>
          <p:nvPr/>
        </p:nvSpPr>
        <p:spPr>
          <a:xfrm>
            <a:off x="5060730" y="5538242"/>
            <a:ext cx="3499945" cy="369332"/>
          </a:xfrm>
          <a:prstGeom prst="rect">
            <a:avLst/>
          </a:prstGeom>
          <a:noFill/>
        </p:spPr>
        <p:txBody>
          <a:bodyPr wrap="square" rtlCol="0">
            <a:spAutoFit/>
          </a:bodyPr>
          <a:lstStyle/>
          <a:p>
            <a:r>
              <a:rPr lang="en-US" b="1" dirty="0"/>
              <a:t>Average Sales Change +20.7%</a:t>
            </a:r>
          </a:p>
        </p:txBody>
      </p:sp>
    </p:spTree>
    <p:extLst>
      <p:ext uri="{BB962C8B-B14F-4D97-AF65-F5344CB8AC3E}">
        <p14:creationId xmlns:p14="http://schemas.microsoft.com/office/powerpoint/2010/main" val="49580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7" name="Chart 6">
                <a:extLst>
                  <a:ext uri="{FF2B5EF4-FFF2-40B4-BE49-F238E27FC236}">
                    <a16:creationId xmlns:a16="http://schemas.microsoft.com/office/drawing/2014/main" id="{2DDD1036-DDB2-4C00-9386-D8F0926B425E}"/>
                  </a:ext>
                </a:extLst>
              </p:cNvPr>
              <p:cNvGraphicFramePr/>
              <p:nvPr/>
            </p:nvGraphicFramePr>
            <p:xfrm>
              <a:off x="722586" y="1001567"/>
              <a:ext cx="7698828" cy="4174777"/>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7" name="Chart 6">
                <a:extLst>
                  <a:ext uri="{FF2B5EF4-FFF2-40B4-BE49-F238E27FC236}">
                    <a16:creationId xmlns:a16="http://schemas.microsoft.com/office/drawing/2014/main" id="{2DDD1036-DDB2-4C00-9386-D8F0926B425E}"/>
                  </a:ext>
                </a:extLst>
              </p:cNvPr>
              <p:cNvPicPr>
                <a:picLocks noGrp="1" noRot="1" noChangeAspect="1" noMove="1" noResize="1" noEditPoints="1" noAdjustHandles="1" noChangeArrowheads="1" noChangeShapeType="1"/>
              </p:cNvPicPr>
              <p:nvPr/>
            </p:nvPicPr>
            <p:blipFill>
              <a:blip r:embed="rId3"/>
              <a:stretch>
                <a:fillRect/>
              </a:stretch>
            </p:blipFill>
            <p:spPr>
              <a:xfrm>
                <a:off x="722586" y="1001567"/>
                <a:ext cx="7698828" cy="4174777"/>
              </a:xfrm>
              <a:prstGeom prst="rect">
                <a:avLst/>
              </a:prstGeom>
            </p:spPr>
          </p:pic>
        </mc:Fallback>
      </mc:AlternateContent>
      <p:sp>
        <p:nvSpPr>
          <p:cNvPr id="3" name="TextBox 2">
            <a:extLst>
              <a:ext uri="{FF2B5EF4-FFF2-40B4-BE49-F238E27FC236}">
                <a16:creationId xmlns:a16="http://schemas.microsoft.com/office/drawing/2014/main" id="{49F07DAA-D66C-4D36-85C3-1734EBE972ED}"/>
              </a:ext>
            </a:extLst>
          </p:cNvPr>
          <p:cNvSpPr txBox="1"/>
          <p:nvPr/>
        </p:nvSpPr>
        <p:spPr>
          <a:xfrm>
            <a:off x="0" y="5630898"/>
            <a:ext cx="8969274" cy="523220"/>
          </a:xfrm>
          <a:prstGeom prst="rect">
            <a:avLst/>
          </a:prstGeom>
          <a:noFill/>
        </p:spPr>
        <p:txBody>
          <a:bodyPr wrap="square" rtlCol="0">
            <a:spAutoFit/>
          </a:bodyPr>
          <a:lstStyle/>
          <a:p>
            <a:r>
              <a:rPr lang="en-US" sz="1400" dirty="0">
                <a:solidFill>
                  <a:schemeClr val="bg1">
                    <a:lumMod val="65000"/>
                  </a:schemeClr>
                </a:solidFill>
              </a:rPr>
              <a:t>Source: Institute for Tourism and Recreation Research</a:t>
            </a:r>
          </a:p>
          <a:p>
            <a:endParaRPr lang="en-US" sz="1400" dirty="0">
              <a:solidFill>
                <a:schemeClr val="bg1">
                  <a:lumMod val="65000"/>
                </a:schemeClr>
              </a:solidFill>
            </a:endParaRPr>
          </a:p>
        </p:txBody>
      </p:sp>
      <p:sp>
        <p:nvSpPr>
          <p:cNvPr id="4" name="TextBox 3">
            <a:extLst>
              <a:ext uri="{FF2B5EF4-FFF2-40B4-BE49-F238E27FC236}">
                <a16:creationId xmlns:a16="http://schemas.microsoft.com/office/drawing/2014/main" id="{3DA60A7E-3597-4406-BE99-573A955BC918}"/>
              </a:ext>
            </a:extLst>
          </p:cNvPr>
          <p:cNvSpPr txBox="1"/>
          <p:nvPr/>
        </p:nvSpPr>
        <p:spPr>
          <a:xfrm>
            <a:off x="141891" y="5117768"/>
            <a:ext cx="8827383" cy="369332"/>
          </a:xfrm>
          <a:prstGeom prst="rect">
            <a:avLst/>
          </a:prstGeom>
          <a:noFill/>
        </p:spPr>
        <p:txBody>
          <a:bodyPr wrap="square" rtlCol="0">
            <a:spAutoFit/>
          </a:bodyPr>
          <a:lstStyle/>
          <a:p>
            <a:r>
              <a:rPr lang="en-US" b="1" dirty="0">
                <a:solidFill>
                  <a:srgbClr val="002060"/>
                </a:solidFill>
              </a:rPr>
              <a:t>Question:</a:t>
            </a:r>
            <a:r>
              <a:rPr lang="en-US" dirty="0">
                <a:solidFill>
                  <a:srgbClr val="002060"/>
                </a:solidFill>
              </a:rPr>
              <a:t> </a:t>
            </a:r>
            <a:r>
              <a:rPr lang="en-US" dirty="0">
                <a:solidFill>
                  <a:srgbClr val="0070C0"/>
                </a:solidFill>
              </a:rPr>
              <a:t>How did your 2021 </a:t>
            </a:r>
            <a:r>
              <a:rPr lang="en-US" u="sng" dirty="0">
                <a:solidFill>
                  <a:srgbClr val="0070C0"/>
                </a:solidFill>
              </a:rPr>
              <a:t>customer</a:t>
            </a:r>
            <a:r>
              <a:rPr lang="en-US" dirty="0">
                <a:solidFill>
                  <a:srgbClr val="0070C0"/>
                </a:solidFill>
              </a:rPr>
              <a:t> volume compare to 2020</a:t>
            </a:r>
          </a:p>
        </p:txBody>
      </p:sp>
      <p:sp>
        <p:nvSpPr>
          <p:cNvPr id="5" name="Title 1">
            <a:extLst>
              <a:ext uri="{FF2B5EF4-FFF2-40B4-BE49-F238E27FC236}">
                <a16:creationId xmlns:a16="http://schemas.microsoft.com/office/drawing/2014/main" id="{4DFF679B-71FA-493F-8703-0ED26DFD7C51}"/>
              </a:ext>
            </a:extLst>
          </p:cNvPr>
          <p:cNvSpPr txBox="1">
            <a:spLocks/>
          </p:cNvSpPr>
          <p:nvPr/>
        </p:nvSpPr>
        <p:spPr>
          <a:xfrm>
            <a:off x="-1899" y="39445"/>
            <a:ext cx="9145899" cy="874956"/>
          </a:xfrm>
          <a:prstGeom prst="rect">
            <a:avLst/>
          </a:prstGeom>
        </p:spPr>
        <p:txBody>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sz="4000" dirty="0"/>
              <a:t>Montana Tourism &amp; Recreation - Labor</a:t>
            </a:r>
          </a:p>
        </p:txBody>
      </p:sp>
      <p:sp>
        <p:nvSpPr>
          <p:cNvPr id="9" name="TextBox 8">
            <a:extLst>
              <a:ext uri="{FF2B5EF4-FFF2-40B4-BE49-F238E27FC236}">
                <a16:creationId xmlns:a16="http://schemas.microsoft.com/office/drawing/2014/main" id="{7BE63087-85B1-44FC-B6BA-71B843AF6EB1}"/>
              </a:ext>
            </a:extLst>
          </p:cNvPr>
          <p:cNvSpPr txBox="1"/>
          <p:nvPr/>
        </p:nvSpPr>
        <p:spPr>
          <a:xfrm>
            <a:off x="5060730" y="1001568"/>
            <a:ext cx="2932386" cy="369332"/>
          </a:xfrm>
          <a:prstGeom prst="rect">
            <a:avLst/>
          </a:prstGeom>
          <a:noFill/>
        </p:spPr>
        <p:txBody>
          <a:bodyPr wrap="square" rtlCol="0">
            <a:spAutoFit/>
          </a:bodyPr>
          <a:lstStyle/>
          <a:p>
            <a:r>
              <a:rPr lang="en-US" b="1" dirty="0"/>
              <a:t>Average Change +31.6%</a:t>
            </a:r>
          </a:p>
        </p:txBody>
      </p:sp>
      <p:sp>
        <p:nvSpPr>
          <p:cNvPr id="10" name="TextBox 9">
            <a:extLst>
              <a:ext uri="{FF2B5EF4-FFF2-40B4-BE49-F238E27FC236}">
                <a16:creationId xmlns:a16="http://schemas.microsoft.com/office/drawing/2014/main" id="{13FE973D-9640-4194-8176-49AA35D074E9}"/>
              </a:ext>
            </a:extLst>
          </p:cNvPr>
          <p:cNvSpPr txBox="1"/>
          <p:nvPr/>
        </p:nvSpPr>
        <p:spPr>
          <a:xfrm>
            <a:off x="5060730" y="5538242"/>
            <a:ext cx="3499945" cy="369332"/>
          </a:xfrm>
          <a:prstGeom prst="rect">
            <a:avLst/>
          </a:prstGeom>
          <a:noFill/>
        </p:spPr>
        <p:txBody>
          <a:bodyPr wrap="square" rtlCol="0">
            <a:spAutoFit/>
          </a:bodyPr>
          <a:lstStyle/>
          <a:p>
            <a:r>
              <a:rPr lang="en-US" b="1" dirty="0"/>
              <a:t>Average Sales Change +35.7%</a:t>
            </a:r>
          </a:p>
        </p:txBody>
      </p:sp>
    </p:spTree>
    <p:extLst>
      <p:ext uri="{BB962C8B-B14F-4D97-AF65-F5344CB8AC3E}">
        <p14:creationId xmlns:p14="http://schemas.microsoft.com/office/powerpoint/2010/main" val="985516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F07DAA-D66C-4D36-85C3-1734EBE972ED}"/>
              </a:ext>
            </a:extLst>
          </p:cNvPr>
          <p:cNvSpPr txBox="1"/>
          <p:nvPr/>
        </p:nvSpPr>
        <p:spPr>
          <a:xfrm>
            <a:off x="0" y="5630898"/>
            <a:ext cx="8969274" cy="523220"/>
          </a:xfrm>
          <a:prstGeom prst="rect">
            <a:avLst/>
          </a:prstGeom>
          <a:noFill/>
        </p:spPr>
        <p:txBody>
          <a:bodyPr wrap="square" rtlCol="0">
            <a:spAutoFit/>
          </a:bodyPr>
          <a:lstStyle/>
          <a:p>
            <a:r>
              <a:rPr lang="en-US" sz="1400" dirty="0">
                <a:solidFill>
                  <a:schemeClr val="bg1">
                    <a:lumMod val="65000"/>
                  </a:schemeClr>
                </a:solidFill>
              </a:rPr>
              <a:t>Source: Institute for Tourism and Recreation Research</a:t>
            </a:r>
          </a:p>
          <a:p>
            <a:endParaRPr lang="en-US" sz="1400" dirty="0">
              <a:solidFill>
                <a:schemeClr val="bg1">
                  <a:lumMod val="65000"/>
                </a:schemeClr>
              </a:solidFill>
            </a:endParaRPr>
          </a:p>
        </p:txBody>
      </p:sp>
      <p:sp>
        <p:nvSpPr>
          <p:cNvPr id="4" name="TextBox 3">
            <a:extLst>
              <a:ext uri="{FF2B5EF4-FFF2-40B4-BE49-F238E27FC236}">
                <a16:creationId xmlns:a16="http://schemas.microsoft.com/office/drawing/2014/main" id="{3DA60A7E-3597-4406-BE99-573A955BC918}"/>
              </a:ext>
            </a:extLst>
          </p:cNvPr>
          <p:cNvSpPr txBox="1"/>
          <p:nvPr/>
        </p:nvSpPr>
        <p:spPr>
          <a:xfrm>
            <a:off x="141891" y="1018056"/>
            <a:ext cx="8827383" cy="923330"/>
          </a:xfrm>
          <a:prstGeom prst="rect">
            <a:avLst/>
          </a:prstGeom>
          <a:noFill/>
        </p:spPr>
        <p:txBody>
          <a:bodyPr wrap="square" rtlCol="0">
            <a:spAutoFit/>
          </a:bodyPr>
          <a:lstStyle/>
          <a:p>
            <a:r>
              <a:rPr lang="en-US" b="1" dirty="0">
                <a:solidFill>
                  <a:srgbClr val="002060"/>
                </a:solidFill>
              </a:rPr>
              <a:t>Question: </a:t>
            </a:r>
            <a:r>
              <a:rPr lang="en-US" dirty="0">
                <a:solidFill>
                  <a:srgbClr val="0070C0"/>
                </a:solidFill>
              </a:rPr>
              <a:t>Would you consider your business/agency to be currently understaffed? </a:t>
            </a:r>
          </a:p>
          <a:p>
            <a:endParaRPr lang="en-US" dirty="0">
              <a:solidFill>
                <a:srgbClr val="0070C0"/>
              </a:solidFill>
            </a:endParaRPr>
          </a:p>
          <a:p>
            <a:r>
              <a:rPr lang="en-US" dirty="0">
                <a:solidFill>
                  <a:schemeClr val="accent5">
                    <a:lumMod val="50000"/>
                  </a:schemeClr>
                </a:solidFill>
              </a:rPr>
              <a:t>Percent affirming they are understaffed</a:t>
            </a:r>
          </a:p>
        </p:txBody>
      </p:sp>
      <p:sp>
        <p:nvSpPr>
          <p:cNvPr id="5" name="Title 1">
            <a:extLst>
              <a:ext uri="{FF2B5EF4-FFF2-40B4-BE49-F238E27FC236}">
                <a16:creationId xmlns:a16="http://schemas.microsoft.com/office/drawing/2014/main" id="{4DFF679B-71FA-493F-8703-0ED26DFD7C51}"/>
              </a:ext>
            </a:extLst>
          </p:cNvPr>
          <p:cNvSpPr txBox="1">
            <a:spLocks/>
          </p:cNvSpPr>
          <p:nvPr/>
        </p:nvSpPr>
        <p:spPr>
          <a:xfrm>
            <a:off x="-1899" y="39445"/>
            <a:ext cx="9145899" cy="874956"/>
          </a:xfrm>
          <a:prstGeom prst="rect">
            <a:avLst/>
          </a:prstGeom>
        </p:spPr>
        <p:txBody>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sz="4000" dirty="0"/>
              <a:t>Montana Tourism &amp; Recreation - Labor</a:t>
            </a:r>
          </a:p>
        </p:txBody>
      </p:sp>
      <mc:AlternateContent xmlns:mc="http://schemas.openxmlformats.org/markup-compatibility/2006" xmlns:cx2="http://schemas.microsoft.com/office/drawing/2015/10/21/chartex">
        <mc:Choice Requires="cx2">
          <p:graphicFrame>
            <p:nvGraphicFramePr>
              <p:cNvPr id="8" name="Chart 7">
                <a:extLst>
                  <a:ext uri="{FF2B5EF4-FFF2-40B4-BE49-F238E27FC236}">
                    <a16:creationId xmlns:a16="http://schemas.microsoft.com/office/drawing/2014/main" id="{C0B8403E-3E25-4EF1-BD60-FBBDC4FA2066}"/>
                  </a:ext>
                </a:extLst>
              </p:cNvPr>
              <p:cNvGraphicFramePr/>
              <p:nvPr/>
            </p:nvGraphicFramePr>
            <p:xfrm>
              <a:off x="201385" y="2029347"/>
              <a:ext cx="5812971" cy="3510643"/>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8" name="Chart 7">
                <a:extLst>
                  <a:ext uri="{FF2B5EF4-FFF2-40B4-BE49-F238E27FC236}">
                    <a16:creationId xmlns:a16="http://schemas.microsoft.com/office/drawing/2014/main" id="{C0B8403E-3E25-4EF1-BD60-FBBDC4FA2066}"/>
                  </a:ext>
                </a:extLst>
              </p:cNvPr>
              <p:cNvPicPr>
                <a:picLocks noGrp="1" noRot="1" noChangeAspect="1" noMove="1" noResize="1" noEditPoints="1" noAdjustHandles="1" noChangeArrowheads="1" noChangeShapeType="1"/>
              </p:cNvPicPr>
              <p:nvPr/>
            </p:nvPicPr>
            <p:blipFill>
              <a:blip r:embed="rId3"/>
              <a:stretch>
                <a:fillRect/>
              </a:stretch>
            </p:blipFill>
            <p:spPr>
              <a:xfrm>
                <a:off x="201385" y="2029347"/>
                <a:ext cx="5812971" cy="3510643"/>
              </a:xfrm>
              <a:prstGeom prst="rect">
                <a:avLst/>
              </a:prstGeom>
            </p:spPr>
          </p:pic>
        </mc:Fallback>
      </mc:AlternateContent>
      <p:sp>
        <p:nvSpPr>
          <p:cNvPr id="2" name="TextBox 1">
            <a:extLst>
              <a:ext uri="{FF2B5EF4-FFF2-40B4-BE49-F238E27FC236}">
                <a16:creationId xmlns:a16="http://schemas.microsoft.com/office/drawing/2014/main" id="{BC0E3A6D-E3C5-43AC-B4E6-EB3777728ED7}"/>
              </a:ext>
            </a:extLst>
          </p:cNvPr>
          <p:cNvSpPr txBox="1"/>
          <p:nvPr/>
        </p:nvSpPr>
        <p:spPr>
          <a:xfrm>
            <a:off x="6226629" y="2144486"/>
            <a:ext cx="2569028" cy="2862322"/>
          </a:xfrm>
          <a:prstGeom prst="rect">
            <a:avLst/>
          </a:prstGeom>
          <a:noFill/>
        </p:spPr>
        <p:txBody>
          <a:bodyPr wrap="square" rtlCol="0">
            <a:spAutoFit/>
          </a:bodyPr>
          <a:lstStyle/>
          <a:p>
            <a:r>
              <a:rPr lang="en-US" dirty="0"/>
              <a:t>Positions most likely to be understaffed:</a:t>
            </a:r>
          </a:p>
          <a:p>
            <a:endParaRPr lang="en-US" dirty="0"/>
          </a:p>
          <a:p>
            <a:pPr marL="285750" indent="-285750">
              <a:buFont typeface="Arial" panose="020B0604020202020204" pitchFamily="34" charset="0"/>
              <a:buChar char="•"/>
            </a:pPr>
            <a:r>
              <a:rPr lang="en-US" dirty="0"/>
              <a:t>Customer/Public Facing (Waitstaff, front desk, guides)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Back of house (cooks, support staff, maintenance) </a:t>
            </a:r>
          </a:p>
        </p:txBody>
      </p:sp>
    </p:spTree>
    <p:extLst>
      <p:ext uri="{BB962C8B-B14F-4D97-AF65-F5344CB8AC3E}">
        <p14:creationId xmlns:p14="http://schemas.microsoft.com/office/powerpoint/2010/main" val="1608986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585E0-8165-4688-9449-EDEE12B50559}"/>
              </a:ext>
            </a:extLst>
          </p:cNvPr>
          <p:cNvSpPr>
            <a:spLocks noGrp="1"/>
          </p:cNvSpPr>
          <p:nvPr>
            <p:ph type="ctrTitle"/>
          </p:nvPr>
        </p:nvSpPr>
        <p:spPr/>
        <p:txBody>
          <a:bodyPr/>
          <a:lstStyle/>
          <a:p>
            <a:r>
              <a:rPr lang="en-US"/>
              <a:t>U.S. Travel &amp; Hospitality</a:t>
            </a:r>
            <a:endParaRPr lang="en-US" dirty="0"/>
          </a:p>
        </p:txBody>
      </p:sp>
      <p:sp>
        <p:nvSpPr>
          <p:cNvPr id="3" name="Subtitle 2">
            <a:extLst>
              <a:ext uri="{FF2B5EF4-FFF2-40B4-BE49-F238E27FC236}">
                <a16:creationId xmlns:a16="http://schemas.microsoft.com/office/drawing/2014/main" id="{EB3320C3-BF48-474D-9C5A-52CE3E350671}"/>
              </a:ext>
            </a:extLst>
          </p:cNvPr>
          <p:cNvSpPr>
            <a:spLocks noGrp="1"/>
          </p:cNvSpPr>
          <p:nvPr>
            <p:ph type="subTitle" idx="1"/>
          </p:nvPr>
        </p:nvSpPr>
        <p:spPr/>
        <p:txBody>
          <a:bodyPr>
            <a:normAutofit fontScale="92500" lnSpcReduction="20000"/>
          </a:bodyPr>
          <a:lstStyle/>
          <a:p>
            <a:r>
              <a:rPr lang="en-US"/>
              <a:t>Travel, tourism, and allied industries have been some of the hardest hit industries in the U.S. and worldwide</a:t>
            </a:r>
            <a:endParaRPr lang="en-US" dirty="0"/>
          </a:p>
        </p:txBody>
      </p:sp>
    </p:spTree>
    <p:extLst>
      <p:ext uri="{BB962C8B-B14F-4D97-AF65-F5344CB8AC3E}">
        <p14:creationId xmlns:p14="http://schemas.microsoft.com/office/powerpoint/2010/main" val="4268432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F07DAA-D66C-4D36-85C3-1734EBE972ED}"/>
              </a:ext>
            </a:extLst>
          </p:cNvPr>
          <p:cNvSpPr txBox="1"/>
          <p:nvPr/>
        </p:nvSpPr>
        <p:spPr>
          <a:xfrm>
            <a:off x="0" y="5630898"/>
            <a:ext cx="8969274" cy="523220"/>
          </a:xfrm>
          <a:prstGeom prst="rect">
            <a:avLst/>
          </a:prstGeom>
          <a:noFill/>
        </p:spPr>
        <p:txBody>
          <a:bodyPr wrap="square" rtlCol="0">
            <a:spAutoFit/>
          </a:bodyPr>
          <a:lstStyle/>
          <a:p>
            <a:r>
              <a:rPr lang="en-US" sz="1400" dirty="0">
                <a:solidFill>
                  <a:schemeClr val="bg1">
                    <a:lumMod val="65000"/>
                  </a:schemeClr>
                </a:solidFill>
              </a:rPr>
              <a:t>Source: Institute for Tourism and Recreation Research</a:t>
            </a:r>
          </a:p>
          <a:p>
            <a:endParaRPr lang="en-US" sz="1400" dirty="0">
              <a:solidFill>
                <a:schemeClr val="bg1">
                  <a:lumMod val="65000"/>
                </a:schemeClr>
              </a:solidFill>
            </a:endParaRPr>
          </a:p>
        </p:txBody>
      </p:sp>
      <p:sp>
        <p:nvSpPr>
          <p:cNvPr id="4" name="TextBox 3">
            <a:extLst>
              <a:ext uri="{FF2B5EF4-FFF2-40B4-BE49-F238E27FC236}">
                <a16:creationId xmlns:a16="http://schemas.microsoft.com/office/drawing/2014/main" id="{3DA60A7E-3597-4406-BE99-573A955BC918}"/>
              </a:ext>
            </a:extLst>
          </p:cNvPr>
          <p:cNvSpPr txBox="1"/>
          <p:nvPr/>
        </p:nvSpPr>
        <p:spPr>
          <a:xfrm>
            <a:off x="141891" y="903757"/>
            <a:ext cx="8827383" cy="646331"/>
          </a:xfrm>
          <a:prstGeom prst="rect">
            <a:avLst/>
          </a:prstGeom>
          <a:noFill/>
        </p:spPr>
        <p:txBody>
          <a:bodyPr wrap="square" rtlCol="0">
            <a:spAutoFit/>
          </a:bodyPr>
          <a:lstStyle/>
          <a:p>
            <a:r>
              <a:rPr lang="en-US" b="1" dirty="0">
                <a:solidFill>
                  <a:srgbClr val="002060"/>
                </a:solidFill>
              </a:rPr>
              <a:t>Question: </a:t>
            </a:r>
            <a:r>
              <a:rPr lang="en-US" dirty="0">
                <a:solidFill>
                  <a:srgbClr val="0070C0"/>
                </a:solidFill>
              </a:rPr>
              <a:t>As a result of being understaffed, what actions have been taken at your business/agency in 2021?</a:t>
            </a:r>
          </a:p>
        </p:txBody>
      </p:sp>
      <p:sp>
        <p:nvSpPr>
          <p:cNvPr id="5" name="Title 1">
            <a:extLst>
              <a:ext uri="{FF2B5EF4-FFF2-40B4-BE49-F238E27FC236}">
                <a16:creationId xmlns:a16="http://schemas.microsoft.com/office/drawing/2014/main" id="{4DFF679B-71FA-493F-8703-0ED26DFD7C51}"/>
              </a:ext>
            </a:extLst>
          </p:cNvPr>
          <p:cNvSpPr txBox="1">
            <a:spLocks/>
          </p:cNvSpPr>
          <p:nvPr/>
        </p:nvSpPr>
        <p:spPr>
          <a:xfrm>
            <a:off x="-1899" y="1345"/>
            <a:ext cx="9145899" cy="874956"/>
          </a:xfrm>
          <a:prstGeom prst="rect">
            <a:avLst/>
          </a:prstGeom>
        </p:spPr>
        <p:txBody>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sz="4000" dirty="0"/>
              <a:t>Montana Tourism &amp; Recreation - Labor</a:t>
            </a:r>
          </a:p>
        </p:txBody>
      </p:sp>
      <p:graphicFrame>
        <p:nvGraphicFramePr>
          <p:cNvPr id="7" name="Chart 6">
            <a:extLst>
              <a:ext uri="{FF2B5EF4-FFF2-40B4-BE49-F238E27FC236}">
                <a16:creationId xmlns:a16="http://schemas.microsoft.com/office/drawing/2014/main" id="{C548AE18-FA43-4AC9-80E3-7337E11A34E8}"/>
              </a:ext>
            </a:extLst>
          </p:cNvPr>
          <p:cNvGraphicFramePr>
            <a:graphicFrameLocks/>
          </p:cNvGraphicFramePr>
          <p:nvPr/>
        </p:nvGraphicFramePr>
        <p:xfrm>
          <a:off x="141892" y="1453243"/>
          <a:ext cx="8827382" cy="41093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52083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F07DAA-D66C-4D36-85C3-1734EBE972ED}"/>
              </a:ext>
            </a:extLst>
          </p:cNvPr>
          <p:cNvSpPr txBox="1"/>
          <p:nvPr/>
        </p:nvSpPr>
        <p:spPr>
          <a:xfrm>
            <a:off x="0" y="5630898"/>
            <a:ext cx="8969274" cy="523220"/>
          </a:xfrm>
          <a:prstGeom prst="rect">
            <a:avLst/>
          </a:prstGeom>
          <a:noFill/>
        </p:spPr>
        <p:txBody>
          <a:bodyPr wrap="square" rtlCol="0">
            <a:spAutoFit/>
          </a:bodyPr>
          <a:lstStyle/>
          <a:p>
            <a:r>
              <a:rPr lang="en-US" sz="1400" dirty="0">
                <a:solidFill>
                  <a:schemeClr val="bg1">
                    <a:lumMod val="65000"/>
                  </a:schemeClr>
                </a:solidFill>
              </a:rPr>
              <a:t>Source: Institute for Tourism and Recreation Research</a:t>
            </a:r>
          </a:p>
          <a:p>
            <a:endParaRPr lang="en-US" sz="1400" dirty="0">
              <a:solidFill>
                <a:schemeClr val="bg1">
                  <a:lumMod val="65000"/>
                </a:schemeClr>
              </a:solidFill>
            </a:endParaRPr>
          </a:p>
        </p:txBody>
      </p:sp>
      <p:sp>
        <p:nvSpPr>
          <p:cNvPr id="4" name="TextBox 3">
            <a:extLst>
              <a:ext uri="{FF2B5EF4-FFF2-40B4-BE49-F238E27FC236}">
                <a16:creationId xmlns:a16="http://schemas.microsoft.com/office/drawing/2014/main" id="{3DA60A7E-3597-4406-BE99-573A955BC918}"/>
              </a:ext>
            </a:extLst>
          </p:cNvPr>
          <p:cNvSpPr txBox="1"/>
          <p:nvPr/>
        </p:nvSpPr>
        <p:spPr>
          <a:xfrm>
            <a:off x="141891" y="903757"/>
            <a:ext cx="8827383" cy="1477328"/>
          </a:xfrm>
          <a:prstGeom prst="rect">
            <a:avLst/>
          </a:prstGeom>
          <a:noFill/>
        </p:spPr>
        <p:txBody>
          <a:bodyPr wrap="square" rtlCol="0">
            <a:spAutoFit/>
          </a:bodyPr>
          <a:lstStyle/>
          <a:p>
            <a:r>
              <a:rPr lang="en-US" b="1" dirty="0">
                <a:solidFill>
                  <a:srgbClr val="002060"/>
                </a:solidFill>
              </a:rPr>
              <a:t>Question: </a:t>
            </a:r>
            <a:r>
              <a:rPr lang="en-US" dirty="0">
                <a:solidFill>
                  <a:srgbClr val="0070C0"/>
                </a:solidFill>
              </a:rPr>
              <a:t>As a result of being understaffed, what actions have been taken at your business/agency to entice potential applicants?</a:t>
            </a:r>
          </a:p>
          <a:p>
            <a:endParaRPr lang="en-US" dirty="0">
              <a:solidFill>
                <a:schemeClr val="accent5">
                  <a:lumMod val="50000"/>
                </a:schemeClr>
              </a:solidFill>
            </a:endParaRPr>
          </a:p>
          <a:p>
            <a:r>
              <a:rPr lang="en-US" dirty="0">
                <a:solidFill>
                  <a:schemeClr val="accent5">
                    <a:lumMod val="50000"/>
                  </a:schemeClr>
                </a:solidFill>
              </a:rPr>
              <a:t>Percent affirming they have instituted the practice</a:t>
            </a:r>
          </a:p>
          <a:p>
            <a:endParaRPr lang="en-US" dirty="0">
              <a:solidFill>
                <a:srgbClr val="0070C0"/>
              </a:solidFill>
            </a:endParaRPr>
          </a:p>
        </p:txBody>
      </p:sp>
      <p:sp>
        <p:nvSpPr>
          <p:cNvPr id="5" name="Title 1">
            <a:extLst>
              <a:ext uri="{FF2B5EF4-FFF2-40B4-BE49-F238E27FC236}">
                <a16:creationId xmlns:a16="http://schemas.microsoft.com/office/drawing/2014/main" id="{4DFF679B-71FA-493F-8703-0ED26DFD7C51}"/>
              </a:ext>
            </a:extLst>
          </p:cNvPr>
          <p:cNvSpPr txBox="1">
            <a:spLocks/>
          </p:cNvSpPr>
          <p:nvPr/>
        </p:nvSpPr>
        <p:spPr>
          <a:xfrm>
            <a:off x="-1899" y="1345"/>
            <a:ext cx="9145899" cy="874956"/>
          </a:xfrm>
          <a:prstGeom prst="rect">
            <a:avLst/>
          </a:prstGeom>
        </p:spPr>
        <p:txBody>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sz="4000" dirty="0"/>
              <a:t>Montana Tourism &amp; Recreation - Labor</a:t>
            </a:r>
          </a:p>
        </p:txBody>
      </p:sp>
      <p:graphicFrame>
        <p:nvGraphicFramePr>
          <p:cNvPr id="8" name="Chart 7">
            <a:extLst>
              <a:ext uri="{FF2B5EF4-FFF2-40B4-BE49-F238E27FC236}">
                <a16:creationId xmlns:a16="http://schemas.microsoft.com/office/drawing/2014/main" id="{7CDC528E-48C8-4B08-B95D-9976902143EC}"/>
              </a:ext>
            </a:extLst>
          </p:cNvPr>
          <p:cNvGraphicFramePr>
            <a:graphicFrameLocks/>
          </p:cNvGraphicFramePr>
          <p:nvPr/>
        </p:nvGraphicFramePr>
        <p:xfrm>
          <a:off x="277585" y="2057400"/>
          <a:ext cx="7745185" cy="33038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43071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F07DAA-D66C-4D36-85C3-1734EBE972ED}"/>
              </a:ext>
            </a:extLst>
          </p:cNvPr>
          <p:cNvSpPr txBox="1"/>
          <p:nvPr/>
        </p:nvSpPr>
        <p:spPr>
          <a:xfrm>
            <a:off x="0" y="5630898"/>
            <a:ext cx="8969274" cy="523220"/>
          </a:xfrm>
          <a:prstGeom prst="rect">
            <a:avLst/>
          </a:prstGeom>
          <a:noFill/>
        </p:spPr>
        <p:txBody>
          <a:bodyPr wrap="square" rtlCol="0">
            <a:spAutoFit/>
          </a:bodyPr>
          <a:lstStyle/>
          <a:p>
            <a:r>
              <a:rPr lang="en-US" sz="1400" dirty="0">
                <a:solidFill>
                  <a:schemeClr val="bg1">
                    <a:lumMod val="65000"/>
                  </a:schemeClr>
                </a:solidFill>
              </a:rPr>
              <a:t>Source: Institute for Tourism and Recreation Research</a:t>
            </a:r>
          </a:p>
          <a:p>
            <a:endParaRPr lang="en-US" sz="1400" dirty="0">
              <a:solidFill>
                <a:schemeClr val="bg1">
                  <a:lumMod val="65000"/>
                </a:schemeClr>
              </a:solidFill>
            </a:endParaRPr>
          </a:p>
        </p:txBody>
      </p:sp>
      <p:sp>
        <p:nvSpPr>
          <p:cNvPr id="4" name="TextBox 3">
            <a:extLst>
              <a:ext uri="{FF2B5EF4-FFF2-40B4-BE49-F238E27FC236}">
                <a16:creationId xmlns:a16="http://schemas.microsoft.com/office/drawing/2014/main" id="{3DA60A7E-3597-4406-BE99-573A955BC918}"/>
              </a:ext>
            </a:extLst>
          </p:cNvPr>
          <p:cNvSpPr txBox="1"/>
          <p:nvPr/>
        </p:nvSpPr>
        <p:spPr>
          <a:xfrm>
            <a:off x="251595" y="703882"/>
            <a:ext cx="8827383" cy="1169551"/>
          </a:xfrm>
          <a:prstGeom prst="rect">
            <a:avLst/>
          </a:prstGeom>
          <a:noFill/>
        </p:spPr>
        <p:txBody>
          <a:bodyPr wrap="square" rtlCol="0">
            <a:spAutoFit/>
          </a:bodyPr>
          <a:lstStyle/>
          <a:p>
            <a:r>
              <a:rPr lang="en-US" b="1" dirty="0">
                <a:solidFill>
                  <a:srgbClr val="002060"/>
                </a:solidFill>
              </a:rPr>
              <a:t>Question: </a:t>
            </a:r>
            <a:r>
              <a:rPr lang="en-US" dirty="0">
                <a:solidFill>
                  <a:srgbClr val="0070C0"/>
                </a:solidFill>
              </a:rPr>
              <a:t>In your opinion, please rate how important the following attributes are to former employees who chose leave (or not return after furlough/layoff) your business</a:t>
            </a:r>
          </a:p>
          <a:p>
            <a:endParaRPr lang="en-US" dirty="0">
              <a:solidFill>
                <a:srgbClr val="0070C0"/>
              </a:solidFill>
            </a:endParaRPr>
          </a:p>
          <a:p>
            <a:pPr algn="ctr"/>
            <a:r>
              <a:rPr lang="en-US" sz="1600" dirty="0">
                <a:solidFill>
                  <a:schemeClr val="bg1">
                    <a:lumMod val="50000"/>
                  </a:schemeClr>
                </a:solidFill>
              </a:rPr>
              <a:t>Rated on a scale of Not at all important (1) to Extremely Important (5)</a:t>
            </a:r>
          </a:p>
        </p:txBody>
      </p:sp>
      <p:sp>
        <p:nvSpPr>
          <p:cNvPr id="5" name="Title 1">
            <a:extLst>
              <a:ext uri="{FF2B5EF4-FFF2-40B4-BE49-F238E27FC236}">
                <a16:creationId xmlns:a16="http://schemas.microsoft.com/office/drawing/2014/main" id="{4DFF679B-71FA-493F-8703-0ED26DFD7C51}"/>
              </a:ext>
            </a:extLst>
          </p:cNvPr>
          <p:cNvSpPr txBox="1">
            <a:spLocks/>
          </p:cNvSpPr>
          <p:nvPr/>
        </p:nvSpPr>
        <p:spPr>
          <a:xfrm>
            <a:off x="-1899" y="39445"/>
            <a:ext cx="9145899" cy="874956"/>
          </a:xfrm>
          <a:prstGeom prst="rect">
            <a:avLst/>
          </a:prstGeom>
        </p:spPr>
        <p:txBody>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sz="4000" dirty="0"/>
              <a:t>Montana Tourism &amp; Recreation - Labor</a:t>
            </a:r>
          </a:p>
        </p:txBody>
      </p:sp>
      <p:graphicFrame>
        <p:nvGraphicFramePr>
          <p:cNvPr id="7" name="Chart 6">
            <a:extLst>
              <a:ext uri="{FF2B5EF4-FFF2-40B4-BE49-F238E27FC236}">
                <a16:creationId xmlns:a16="http://schemas.microsoft.com/office/drawing/2014/main" id="{00000000-0008-0000-0000-000002000000}"/>
              </a:ext>
            </a:extLst>
          </p:cNvPr>
          <p:cNvGraphicFramePr>
            <a:graphicFrameLocks/>
          </p:cNvGraphicFramePr>
          <p:nvPr/>
        </p:nvGraphicFramePr>
        <p:xfrm>
          <a:off x="361301" y="1834993"/>
          <a:ext cx="8607973" cy="38520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7802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F07DAA-D66C-4D36-85C3-1734EBE972ED}"/>
              </a:ext>
            </a:extLst>
          </p:cNvPr>
          <p:cNvSpPr txBox="1"/>
          <p:nvPr/>
        </p:nvSpPr>
        <p:spPr>
          <a:xfrm>
            <a:off x="-1899" y="5331541"/>
            <a:ext cx="8969274" cy="1015663"/>
          </a:xfrm>
          <a:prstGeom prst="rect">
            <a:avLst/>
          </a:prstGeom>
          <a:noFill/>
        </p:spPr>
        <p:txBody>
          <a:bodyPr wrap="square" rtlCol="0">
            <a:spAutoFit/>
          </a:bodyPr>
          <a:lstStyle/>
          <a:p>
            <a:r>
              <a:rPr lang="en-US" sz="1400" dirty="0">
                <a:solidFill>
                  <a:schemeClr val="accent5">
                    <a:lumMod val="50000"/>
                  </a:schemeClr>
                </a:solidFill>
              </a:rPr>
              <a:t>Source: UM Student Project: Parks Tourism &amp; Recreation Management - Mikala </a:t>
            </a:r>
            <a:r>
              <a:rPr lang="en-US" sz="1400" dirty="0" err="1">
                <a:solidFill>
                  <a:schemeClr val="accent5">
                    <a:lumMod val="50000"/>
                  </a:schemeClr>
                </a:solidFill>
              </a:rPr>
              <a:t>Itrich</a:t>
            </a:r>
            <a:r>
              <a:rPr lang="en-US" sz="1400" dirty="0">
                <a:solidFill>
                  <a:schemeClr val="accent5">
                    <a:lumMod val="50000"/>
                  </a:schemeClr>
                </a:solidFill>
              </a:rPr>
              <a:t>, Philip </a:t>
            </a:r>
            <a:r>
              <a:rPr lang="en-US" sz="1400" dirty="0" err="1">
                <a:solidFill>
                  <a:schemeClr val="accent5">
                    <a:lumMod val="50000"/>
                  </a:schemeClr>
                </a:solidFill>
              </a:rPr>
              <a:t>Buttschardt</a:t>
            </a:r>
            <a:r>
              <a:rPr lang="en-US" sz="1400" dirty="0">
                <a:solidFill>
                  <a:schemeClr val="accent5">
                    <a:lumMod val="50000"/>
                  </a:schemeClr>
                </a:solidFill>
              </a:rPr>
              <a:t>, William Thomas, Victoria </a:t>
            </a:r>
            <a:r>
              <a:rPr lang="en-US" sz="1400" dirty="0" err="1">
                <a:solidFill>
                  <a:schemeClr val="accent5">
                    <a:lumMod val="50000"/>
                  </a:schemeClr>
                </a:solidFill>
              </a:rPr>
              <a:t>Bloomgren</a:t>
            </a:r>
            <a:r>
              <a:rPr lang="en-US" sz="1400" dirty="0">
                <a:solidFill>
                  <a:schemeClr val="accent5">
                    <a:lumMod val="50000"/>
                  </a:schemeClr>
                </a:solidFill>
              </a:rPr>
              <a:t>, Rebekah </a:t>
            </a:r>
            <a:r>
              <a:rPr lang="en-US" sz="1400" dirty="0" err="1">
                <a:solidFill>
                  <a:schemeClr val="accent5">
                    <a:lumMod val="50000"/>
                  </a:schemeClr>
                </a:solidFill>
              </a:rPr>
              <a:t>Ficek</a:t>
            </a:r>
            <a:r>
              <a:rPr lang="en-US" dirty="0"/>
              <a:t> </a:t>
            </a:r>
          </a:p>
          <a:p>
            <a:endParaRPr lang="en-US" sz="1400" dirty="0">
              <a:solidFill>
                <a:schemeClr val="bg1">
                  <a:lumMod val="65000"/>
                </a:schemeClr>
              </a:solidFill>
            </a:endParaRPr>
          </a:p>
          <a:p>
            <a:endParaRPr lang="en-US" sz="1400" dirty="0">
              <a:solidFill>
                <a:schemeClr val="bg1">
                  <a:lumMod val="65000"/>
                </a:schemeClr>
              </a:solidFill>
            </a:endParaRPr>
          </a:p>
        </p:txBody>
      </p:sp>
      <p:sp>
        <p:nvSpPr>
          <p:cNvPr id="4" name="TextBox 3">
            <a:extLst>
              <a:ext uri="{FF2B5EF4-FFF2-40B4-BE49-F238E27FC236}">
                <a16:creationId xmlns:a16="http://schemas.microsoft.com/office/drawing/2014/main" id="{3DA60A7E-3597-4406-BE99-573A955BC918}"/>
              </a:ext>
            </a:extLst>
          </p:cNvPr>
          <p:cNvSpPr txBox="1"/>
          <p:nvPr/>
        </p:nvSpPr>
        <p:spPr>
          <a:xfrm>
            <a:off x="69046" y="1102762"/>
            <a:ext cx="8827383" cy="646331"/>
          </a:xfrm>
          <a:prstGeom prst="rect">
            <a:avLst/>
          </a:prstGeom>
          <a:noFill/>
        </p:spPr>
        <p:txBody>
          <a:bodyPr wrap="square" rtlCol="0">
            <a:spAutoFit/>
          </a:bodyPr>
          <a:lstStyle/>
          <a:p>
            <a:r>
              <a:rPr lang="en-US" b="1" dirty="0">
                <a:solidFill>
                  <a:srgbClr val="002060"/>
                </a:solidFill>
              </a:rPr>
              <a:t>Question: </a:t>
            </a:r>
            <a:r>
              <a:rPr lang="en-US" dirty="0">
                <a:solidFill>
                  <a:srgbClr val="0070C0"/>
                </a:solidFill>
              </a:rPr>
              <a:t>Since the start of the pandemic, have you left (or do you have coworkers that have left) the service and hospitality industry? If so, why?</a:t>
            </a:r>
          </a:p>
        </p:txBody>
      </p:sp>
      <p:sp>
        <p:nvSpPr>
          <p:cNvPr id="5" name="Title 1">
            <a:extLst>
              <a:ext uri="{FF2B5EF4-FFF2-40B4-BE49-F238E27FC236}">
                <a16:creationId xmlns:a16="http://schemas.microsoft.com/office/drawing/2014/main" id="{4DFF679B-71FA-493F-8703-0ED26DFD7C51}"/>
              </a:ext>
            </a:extLst>
          </p:cNvPr>
          <p:cNvSpPr txBox="1">
            <a:spLocks/>
          </p:cNvSpPr>
          <p:nvPr/>
        </p:nvSpPr>
        <p:spPr>
          <a:xfrm>
            <a:off x="-1899" y="39445"/>
            <a:ext cx="9145899" cy="874956"/>
          </a:xfrm>
          <a:prstGeom prst="rect">
            <a:avLst/>
          </a:prstGeom>
        </p:spPr>
        <p:txBody>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sz="4000" dirty="0"/>
              <a:t>Montana Tourism &amp; Recreation - Labor</a:t>
            </a:r>
          </a:p>
        </p:txBody>
      </p:sp>
      <p:sp>
        <p:nvSpPr>
          <p:cNvPr id="2" name="Rectangle 1">
            <a:extLst>
              <a:ext uri="{FF2B5EF4-FFF2-40B4-BE49-F238E27FC236}">
                <a16:creationId xmlns:a16="http://schemas.microsoft.com/office/drawing/2014/main" id="{C05EA68F-342E-4213-AFD6-9677C7A412C5}"/>
              </a:ext>
            </a:extLst>
          </p:cNvPr>
          <p:cNvSpPr/>
          <p:nvPr/>
        </p:nvSpPr>
        <p:spPr>
          <a:xfrm>
            <a:off x="654915" y="2204690"/>
            <a:ext cx="7832270" cy="2448619"/>
          </a:xfrm>
          <a:prstGeom prst="rect">
            <a:avLst/>
          </a:prstGeom>
        </p:spPr>
        <p:txBody>
          <a:bodyPr wrap="square">
            <a:spAutoFit/>
          </a:bodyPr>
          <a:lstStyle/>
          <a:p>
            <a:pPr fontAlgn="base">
              <a:lnSpc>
                <a:spcPct val="107000"/>
              </a:lnSpc>
            </a:pPr>
            <a:r>
              <a:rPr lang="en-US" i="1" dirty="0">
                <a:latin typeface="Times New Roman" panose="02020603050405020304" pitchFamily="18" charset="0"/>
                <a:ea typeface="Times New Roman" panose="02020603050405020304" pitchFamily="18" charset="0"/>
                <a:cs typeface="Times New Roman" panose="02020603050405020304" pitchFamily="18" charset="0"/>
              </a:rPr>
              <a:t>“Honestly, COVID just made the decision to leave the service industry ‘valid’ and socially acceptable. Service industry workers left because not only were they being treated as sub-human, paid little nothing, given no support, pushed to their limits, but there was also a pandemic exacerbating the situation workers were already in. The last straw was COVID and the complete disregard for workers health and the belittling by corporations of any concerns workers had for their own wellbeing. The idea of leaving has always been in their mind, but COVID made it easier/gives a real reason to leave a soul crushing job.”</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5985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F07DAA-D66C-4D36-85C3-1734EBE972ED}"/>
              </a:ext>
            </a:extLst>
          </p:cNvPr>
          <p:cNvSpPr txBox="1"/>
          <p:nvPr/>
        </p:nvSpPr>
        <p:spPr>
          <a:xfrm>
            <a:off x="-1899" y="5331541"/>
            <a:ext cx="8969274" cy="1015663"/>
          </a:xfrm>
          <a:prstGeom prst="rect">
            <a:avLst/>
          </a:prstGeom>
          <a:noFill/>
        </p:spPr>
        <p:txBody>
          <a:bodyPr wrap="square" rtlCol="0">
            <a:spAutoFit/>
          </a:bodyPr>
          <a:lstStyle/>
          <a:p>
            <a:r>
              <a:rPr lang="en-US" sz="1400" dirty="0">
                <a:solidFill>
                  <a:schemeClr val="accent5">
                    <a:lumMod val="50000"/>
                  </a:schemeClr>
                </a:solidFill>
              </a:rPr>
              <a:t>Source: UM Student Project: Parks Tourism &amp; Recreation Management - Mikala </a:t>
            </a:r>
            <a:r>
              <a:rPr lang="en-US" sz="1400" dirty="0" err="1">
                <a:solidFill>
                  <a:schemeClr val="accent5">
                    <a:lumMod val="50000"/>
                  </a:schemeClr>
                </a:solidFill>
              </a:rPr>
              <a:t>Itrich</a:t>
            </a:r>
            <a:r>
              <a:rPr lang="en-US" sz="1400" dirty="0">
                <a:solidFill>
                  <a:schemeClr val="accent5">
                    <a:lumMod val="50000"/>
                  </a:schemeClr>
                </a:solidFill>
              </a:rPr>
              <a:t>, Philip </a:t>
            </a:r>
            <a:r>
              <a:rPr lang="en-US" sz="1400" dirty="0" err="1">
                <a:solidFill>
                  <a:schemeClr val="accent5">
                    <a:lumMod val="50000"/>
                  </a:schemeClr>
                </a:solidFill>
              </a:rPr>
              <a:t>Buttschardt</a:t>
            </a:r>
            <a:r>
              <a:rPr lang="en-US" sz="1400" dirty="0">
                <a:solidFill>
                  <a:schemeClr val="accent5">
                    <a:lumMod val="50000"/>
                  </a:schemeClr>
                </a:solidFill>
              </a:rPr>
              <a:t>, William Thomas, Victoria </a:t>
            </a:r>
            <a:r>
              <a:rPr lang="en-US" sz="1400" dirty="0" err="1">
                <a:solidFill>
                  <a:schemeClr val="accent5">
                    <a:lumMod val="50000"/>
                  </a:schemeClr>
                </a:solidFill>
              </a:rPr>
              <a:t>Bloomgren</a:t>
            </a:r>
            <a:r>
              <a:rPr lang="en-US" sz="1400" dirty="0">
                <a:solidFill>
                  <a:schemeClr val="accent5">
                    <a:lumMod val="50000"/>
                  </a:schemeClr>
                </a:solidFill>
              </a:rPr>
              <a:t>, Rebekah </a:t>
            </a:r>
            <a:r>
              <a:rPr lang="en-US" sz="1400" dirty="0" err="1">
                <a:solidFill>
                  <a:schemeClr val="accent5">
                    <a:lumMod val="50000"/>
                  </a:schemeClr>
                </a:solidFill>
              </a:rPr>
              <a:t>Ficek</a:t>
            </a:r>
            <a:r>
              <a:rPr lang="en-US" dirty="0"/>
              <a:t> </a:t>
            </a:r>
          </a:p>
          <a:p>
            <a:endParaRPr lang="en-US" sz="1400" dirty="0">
              <a:solidFill>
                <a:schemeClr val="bg1">
                  <a:lumMod val="65000"/>
                </a:schemeClr>
              </a:solidFill>
            </a:endParaRPr>
          </a:p>
          <a:p>
            <a:endParaRPr lang="en-US" sz="1400" dirty="0">
              <a:solidFill>
                <a:schemeClr val="bg1">
                  <a:lumMod val="65000"/>
                </a:schemeClr>
              </a:solidFill>
            </a:endParaRPr>
          </a:p>
        </p:txBody>
      </p:sp>
      <p:sp>
        <p:nvSpPr>
          <p:cNvPr id="4" name="TextBox 3">
            <a:extLst>
              <a:ext uri="{FF2B5EF4-FFF2-40B4-BE49-F238E27FC236}">
                <a16:creationId xmlns:a16="http://schemas.microsoft.com/office/drawing/2014/main" id="{3DA60A7E-3597-4406-BE99-573A955BC918}"/>
              </a:ext>
            </a:extLst>
          </p:cNvPr>
          <p:cNvSpPr txBox="1"/>
          <p:nvPr/>
        </p:nvSpPr>
        <p:spPr>
          <a:xfrm>
            <a:off x="69046" y="714729"/>
            <a:ext cx="8827383" cy="646331"/>
          </a:xfrm>
          <a:prstGeom prst="rect">
            <a:avLst/>
          </a:prstGeom>
          <a:noFill/>
        </p:spPr>
        <p:txBody>
          <a:bodyPr wrap="square" rtlCol="0">
            <a:spAutoFit/>
          </a:bodyPr>
          <a:lstStyle/>
          <a:p>
            <a:r>
              <a:rPr lang="en-US" b="1" dirty="0">
                <a:solidFill>
                  <a:srgbClr val="002060"/>
                </a:solidFill>
              </a:rPr>
              <a:t>Question: </a:t>
            </a:r>
            <a:r>
              <a:rPr lang="en-US" dirty="0">
                <a:solidFill>
                  <a:srgbClr val="0070C0"/>
                </a:solidFill>
              </a:rPr>
              <a:t>Since the start of the pandemic, have you left (or do you have coworkers that have left) the service and hospitality industry? If so, why?</a:t>
            </a:r>
          </a:p>
        </p:txBody>
      </p:sp>
      <p:sp>
        <p:nvSpPr>
          <p:cNvPr id="5" name="Title 1">
            <a:extLst>
              <a:ext uri="{FF2B5EF4-FFF2-40B4-BE49-F238E27FC236}">
                <a16:creationId xmlns:a16="http://schemas.microsoft.com/office/drawing/2014/main" id="{4DFF679B-71FA-493F-8703-0ED26DFD7C51}"/>
              </a:ext>
            </a:extLst>
          </p:cNvPr>
          <p:cNvSpPr txBox="1">
            <a:spLocks/>
          </p:cNvSpPr>
          <p:nvPr/>
        </p:nvSpPr>
        <p:spPr>
          <a:xfrm>
            <a:off x="-1899" y="39445"/>
            <a:ext cx="9145899" cy="874956"/>
          </a:xfrm>
          <a:prstGeom prst="rect">
            <a:avLst/>
          </a:prstGeom>
        </p:spPr>
        <p:txBody>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sz="4000" dirty="0"/>
              <a:t>Montana Tourism &amp; Recreation - Labor</a:t>
            </a:r>
          </a:p>
        </p:txBody>
      </p:sp>
      <p:graphicFrame>
        <p:nvGraphicFramePr>
          <p:cNvPr id="6" name="Table 5">
            <a:extLst>
              <a:ext uri="{FF2B5EF4-FFF2-40B4-BE49-F238E27FC236}">
                <a16:creationId xmlns:a16="http://schemas.microsoft.com/office/drawing/2014/main" id="{158CE8DE-B600-4EC1-A246-60558AC6C601}"/>
              </a:ext>
            </a:extLst>
          </p:cNvPr>
          <p:cNvGraphicFramePr>
            <a:graphicFrameLocks noGrp="1"/>
          </p:cNvGraphicFramePr>
          <p:nvPr/>
        </p:nvGraphicFramePr>
        <p:xfrm>
          <a:off x="114300" y="1380884"/>
          <a:ext cx="8610600" cy="3966985"/>
        </p:xfrm>
        <a:graphic>
          <a:graphicData uri="http://schemas.openxmlformats.org/drawingml/2006/table">
            <a:tbl>
              <a:tblPr firstRow="1" firstCol="1" bandRow="1">
                <a:tableStyleId>{16D9F66E-5EB9-4882-86FB-DCBF35E3C3E4}</a:tableStyleId>
              </a:tblPr>
              <a:tblGrid>
                <a:gridCol w="8610600">
                  <a:extLst>
                    <a:ext uri="{9D8B030D-6E8A-4147-A177-3AD203B41FA5}">
                      <a16:colId xmlns:a16="http://schemas.microsoft.com/office/drawing/2014/main" val="1499285422"/>
                    </a:ext>
                  </a:extLst>
                </a:gridCol>
              </a:tblGrid>
              <a:tr h="572756">
                <a:tc>
                  <a:txBody>
                    <a:bodyPr/>
                    <a:lstStyle/>
                    <a:p>
                      <a:pPr marL="0" marR="0" fontAlgn="base">
                        <a:lnSpc>
                          <a:spcPct val="107000"/>
                        </a:lnSpc>
                        <a:spcBef>
                          <a:spcPts val="0"/>
                        </a:spcBef>
                        <a:spcAft>
                          <a:spcPts val="0"/>
                        </a:spcAft>
                      </a:pPr>
                      <a:r>
                        <a:rPr lang="en-US" sz="1600" dirty="0">
                          <a:effectLst/>
                        </a:rPr>
                        <a:t>“Wages had stayed the same even though there was more work. Inconsistent hours with lower pay.”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616191838"/>
                  </a:ext>
                </a:extLst>
              </a:tr>
              <a:tr h="671490">
                <a:tc>
                  <a:txBody>
                    <a:bodyPr/>
                    <a:lstStyle/>
                    <a:p>
                      <a:pPr marL="0" marR="0" fontAlgn="base">
                        <a:lnSpc>
                          <a:spcPct val="107000"/>
                        </a:lnSpc>
                        <a:spcBef>
                          <a:spcPts val="0"/>
                        </a:spcBef>
                        <a:spcAft>
                          <a:spcPts val="0"/>
                        </a:spcAft>
                      </a:pPr>
                      <a:r>
                        <a:rPr lang="en-US" sz="1600">
                          <a:effectLst/>
                        </a:rPr>
                        <a:t>“Did not want the chance of being exposed to so many people in a day. Immune-compromised people felt unable to continue their jobs. Feeling unsafe.”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814991828"/>
                  </a:ext>
                </a:extLst>
              </a:tr>
              <a:tr h="671490">
                <a:tc>
                  <a:txBody>
                    <a:bodyPr/>
                    <a:lstStyle/>
                    <a:p>
                      <a:pPr marL="0" marR="0" fontAlgn="base">
                        <a:lnSpc>
                          <a:spcPct val="107000"/>
                        </a:lnSpc>
                        <a:spcBef>
                          <a:spcPts val="0"/>
                        </a:spcBef>
                        <a:spcAft>
                          <a:spcPts val="0"/>
                        </a:spcAft>
                      </a:pPr>
                      <a:r>
                        <a:rPr lang="en-US" sz="1600">
                          <a:effectLst/>
                        </a:rPr>
                        <a:t>“Increased hostility in customer interactions. Undervalued by employers and customers. Degrading nature of hospitality work. Abusive environment. Rude customers.”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879413103"/>
                  </a:ext>
                </a:extLst>
              </a:tr>
              <a:tr h="572756">
                <a:tc>
                  <a:txBody>
                    <a:bodyPr/>
                    <a:lstStyle/>
                    <a:p>
                      <a:pPr marL="0" marR="0" fontAlgn="base">
                        <a:lnSpc>
                          <a:spcPct val="107000"/>
                        </a:lnSpc>
                        <a:spcBef>
                          <a:spcPts val="0"/>
                        </a:spcBef>
                        <a:spcAft>
                          <a:spcPts val="0"/>
                        </a:spcAft>
                      </a:pPr>
                      <a:r>
                        <a:rPr lang="en-US" sz="1600">
                          <a:effectLst/>
                        </a:rPr>
                        <a:t>“Understaffing left employees feeling helpless. Stress increased without enough employees.”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118918116"/>
                  </a:ext>
                </a:extLst>
              </a:tr>
              <a:tr h="572756">
                <a:tc>
                  <a:txBody>
                    <a:bodyPr/>
                    <a:lstStyle/>
                    <a:p>
                      <a:pPr marL="0" marR="0" fontAlgn="base">
                        <a:lnSpc>
                          <a:spcPct val="107000"/>
                        </a:lnSpc>
                        <a:spcBef>
                          <a:spcPts val="0"/>
                        </a:spcBef>
                        <a:spcAft>
                          <a:spcPts val="0"/>
                        </a:spcAft>
                      </a:pPr>
                      <a:r>
                        <a:rPr lang="en-US" sz="1600">
                          <a:effectLst/>
                        </a:rPr>
                        <a:t>“It was easier to receive more money under unemployment than it was to stay in a negative workplace.”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068198514"/>
                  </a:ext>
                </a:extLst>
              </a:tr>
              <a:tr h="332981">
                <a:tc>
                  <a:txBody>
                    <a:bodyPr/>
                    <a:lstStyle/>
                    <a:p>
                      <a:pPr marL="0" marR="0" fontAlgn="base">
                        <a:lnSpc>
                          <a:spcPct val="107000"/>
                        </a:lnSpc>
                        <a:spcBef>
                          <a:spcPts val="0"/>
                        </a:spcBef>
                        <a:spcAft>
                          <a:spcPts val="0"/>
                        </a:spcAft>
                      </a:pPr>
                      <a:r>
                        <a:rPr lang="en-US" sz="1600">
                          <a:effectLst/>
                        </a:rPr>
                        <a:t>“Less security in the workplace. Slow business. Higher expectations.”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897690133"/>
                  </a:ext>
                </a:extLst>
              </a:tr>
              <a:tr h="572756">
                <a:tc>
                  <a:txBody>
                    <a:bodyPr/>
                    <a:lstStyle/>
                    <a:p>
                      <a:pPr marL="0" marR="0" fontAlgn="base">
                        <a:lnSpc>
                          <a:spcPct val="107000"/>
                        </a:lnSpc>
                        <a:spcBef>
                          <a:spcPts val="0"/>
                        </a:spcBef>
                        <a:spcAft>
                          <a:spcPts val="0"/>
                        </a:spcAft>
                      </a:pPr>
                      <a:r>
                        <a:rPr lang="en-US" sz="1600" dirty="0">
                          <a:effectLst/>
                        </a:rPr>
                        <a:t>“Other employees, as well as our boss, took their stress out on us, increasing our stress.”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664796202"/>
                  </a:ext>
                </a:extLst>
              </a:tr>
            </a:tbl>
          </a:graphicData>
        </a:graphic>
      </p:graphicFrame>
    </p:spTree>
    <p:extLst>
      <p:ext uri="{BB962C8B-B14F-4D97-AF65-F5344CB8AC3E}">
        <p14:creationId xmlns:p14="http://schemas.microsoft.com/office/powerpoint/2010/main" val="1921214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FE9FD-559A-41EF-935B-70A1DAB08DB0}"/>
              </a:ext>
            </a:extLst>
          </p:cNvPr>
          <p:cNvSpPr>
            <a:spLocks noGrp="1"/>
          </p:cNvSpPr>
          <p:nvPr>
            <p:ph type="ctrTitle"/>
          </p:nvPr>
        </p:nvSpPr>
        <p:spPr>
          <a:xfrm>
            <a:off x="585661" y="176795"/>
            <a:ext cx="7972678" cy="1470025"/>
          </a:xfrm>
        </p:spPr>
        <p:txBody>
          <a:bodyPr/>
          <a:lstStyle/>
          <a:p>
            <a:r>
              <a:rPr lang="en-US"/>
              <a:t>Moving Forward</a:t>
            </a:r>
            <a:endParaRPr lang="en-US" dirty="0"/>
          </a:p>
        </p:txBody>
      </p:sp>
      <p:pic>
        <p:nvPicPr>
          <p:cNvPr id="6" name="Picture 5">
            <a:extLst>
              <a:ext uri="{FF2B5EF4-FFF2-40B4-BE49-F238E27FC236}">
                <a16:creationId xmlns:a16="http://schemas.microsoft.com/office/drawing/2014/main" id="{8D32A191-093A-4FB5-A545-CC46B6609C9B}"/>
              </a:ext>
            </a:extLst>
          </p:cNvPr>
          <p:cNvPicPr>
            <a:picLocks noChangeAspect="1"/>
          </p:cNvPicPr>
          <p:nvPr/>
        </p:nvPicPr>
        <p:blipFill>
          <a:blip r:embed="rId2"/>
          <a:stretch>
            <a:fillRect/>
          </a:stretch>
        </p:blipFill>
        <p:spPr>
          <a:xfrm>
            <a:off x="0" y="2081798"/>
            <a:ext cx="9144000" cy="2694404"/>
          </a:xfrm>
          <a:prstGeom prst="rect">
            <a:avLst/>
          </a:prstGeom>
        </p:spPr>
      </p:pic>
      <p:sp>
        <p:nvSpPr>
          <p:cNvPr id="9" name="TextBox 8">
            <a:extLst>
              <a:ext uri="{FF2B5EF4-FFF2-40B4-BE49-F238E27FC236}">
                <a16:creationId xmlns:a16="http://schemas.microsoft.com/office/drawing/2014/main" id="{AFEB20AC-74D8-4179-AC38-13220231C43A}"/>
              </a:ext>
            </a:extLst>
          </p:cNvPr>
          <p:cNvSpPr txBox="1"/>
          <p:nvPr/>
        </p:nvSpPr>
        <p:spPr>
          <a:xfrm>
            <a:off x="-1899" y="5331541"/>
            <a:ext cx="8969274" cy="738664"/>
          </a:xfrm>
          <a:prstGeom prst="rect">
            <a:avLst/>
          </a:prstGeom>
          <a:noFill/>
        </p:spPr>
        <p:txBody>
          <a:bodyPr wrap="square" rtlCol="0">
            <a:spAutoFit/>
          </a:bodyPr>
          <a:lstStyle/>
          <a:p>
            <a:r>
              <a:rPr lang="en-US" sz="1400" dirty="0">
                <a:solidFill>
                  <a:schemeClr val="accent5">
                    <a:lumMod val="50000"/>
                  </a:schemeClr>
                </a:solidFill>
              </a:rPr>
              <a:t>Source: US Travel Association </a:t>
            </a:r>
            <a:endParaRPr lang="en-US" dirty="0"/>
          </a:p>
          <a:p>
            <a:endParaRPr lang="en-US" sz="1400" dirty="0">
              <a:solidFill>
                <a:schemeClr val="bg1">
                  <a:lumMod val="65000"/>
                </a:schemeClr>
              </a:solidFill>
            </a:endParaRPr>
          </a:p>
          <a:p>
            <a:endParaRPr lang="en-US" sz="1400" dirty="0">
              <a:solidFill>
                <a:schemeClr val="bg1">
                  <a:lumMod val="65000"/>
                </a:schemeClr>
              </a:solidFill>
            </a:endParaRPr>
          </a:p>
        </p:txBody>
      </p:sp>
    </p:spTree>
    <p:extLst>
      <p:ext uri="{BB962C8B-B14F-4D97-AF65-F5344CB8AC3E}">
        <p14:creationId xmlns:p14="http://schemas.microsoft.com/office/powerpoint/2010/main" val="897885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11" name="Chart 10">
                <a:extLst>
                  <a:ext uri="{FF2B5EF4-FFF2-40B4-BE49-F238E27FC236}">
                    <a16:creationId xmlns:a16="http://schemas.microsoft.com/office/drawing/2014/main" id="{425223ED-3157-4826-9CF0-95DC6C847AFA}"/>
                  </a:ext>
                </a:extLst>
              </p:cNvPr>
              <p:cNvGraphicFramePr/>
              <p:nvPr/>
            </p:nvGraphicFramePr>
            <p:xfrm>
              <a:off x="576943" y="703882"/>
              <a:ext cx="8039099" cy="4515818"/>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11" name="Chart 10">
                <a:extLst>
                  <a:ext uri="{FF2B5EF4-FFF2-40B4-BE49-F238E27FC236}">
                    <a16:creationId xmlns:a16="http://schemas.microsoft.com/office/drawing/2014/main" id="{425223ED-3157-4826-9CF0-95DC6C847AFA}"/>
                  </a:ext>
                </a:extLst>
              </p:cNvPr>
              <p:cNvPicPr>
                <a:picLocks noGrp="1" noRot="1" noChangeAspect="1" noMove="1" noResize="1" noEditPoints="1" noAdjustHandles="1" noChangeArrowheads="1" noChangeShapeType="1"/>
              </p:cNvPicPr>
              <p:nvPr/>
            </p:nvPicPr>
            <p:blipFill>
              <a:blip r:embed="rId3"/>
              <a:stretch>
                <a:fillRect/>
              </a:stretch>
            </p:blipFill>
            <p:spPr>
              <a:xfrm>
                <a:off x="576943" y="703882"/>
                <a:ext cx="8039099" cy="4515818"/>
              </a:xfrm>
              <a:prstGeom prst="rect">
                <a:avLst/>
              </a:prstGeom>
            </p:spPr>
          </p:pic>
        </mc:Fallback>
      </mc:AlternateContent>
      <p:sp>
        <p:nvSpPr>
          <p:cNvPr id="3" name="TextBox 2">
            <a:extLst>
              <a:ext uri="{FF2B5EF4-FFF2-40B4-BE49-F238E27FC236}">
                <a16:creationId xmlns:a16="http://schemas.microsoft.com/office/drawing/2014/main" id="{49F07DAA-D66C-4D36-85C3-1734EBE972ED}"/>
              </a:ext>
            </a:extLst>
          </p:cNvPr>
          <p:cNvSpPr txBox="1"/>
          <p:nvPr/>
        </p:nvSpPr>
        <p:spPr>
          <a:xfrm>
            <a:off x="0" y="5630898"/>
            <a:ext cx="8969274" cy="523220"/>
          </a:xfrm>
          <a:prstGeom prst="rect">
            <a:avLst/>
          </a:prstGeom>
          <a:noFill/>
        </p:spPr>
        <p:txBody>
          <a:bodyPr wrap="square" rtlCol="0">
            <a:spAutoFit/>
          </a:bodyPr>
          <a:lstStyle/>
          <a:p>
            <a:r>
              <a:rPr lang="en-US" sz="1400" dirty="0">
                <a:solidFill>
                  <a:schemeClr val="bg1">
                    <a:lumMod val="65000"/>
                  </a:schemeClr>
                </a:solidFill>
              </a:rPr>
              <a:t>Source: Institute for Tourism and Recreation Research</a:t>
            </a:r>
          </a:p>
          <a:p>
            <a:endParaRPr lang="en-US" sz="1400" dirty="0">
              <a:solidFill>
                <a:schemeClr val="bg1">
                  <a:lumMod val="65000"/>
                </a:schemeClr>
              </a:solidFill>
            </a:endParaRPr>
          </a:p>
        </p:txBody>
      </p:sp>
      <p:sp>
        <p:nvSpPr>
          <p:cNvPr id="4" name="TextBox 3">
            <a:extLst>
              <a:ext uri="{FF2B5EF4-FFF2-40B4-BE49-F238E27FC236}">
                <a16:creationId xmlns:a16="http://schemas.microsoft.com/office/drawing/2014/main" id="{3DA60A7E-3597-4406-BE99-573A955BC918}"/>
              </a:ext>
            </a:extLst>
          </p:cNvPr>
          <p:cNvSpPr txBox="1"/>
          <p:nvPr/>
        </p:nvSpPr>
        <p:spPr>
          <a:xfrm>
            <a:off x="141891" y="5240633"/>
            <a:ext cx="8827383" cy="369332"/>
          </a:xfrm>
          <a:prstGeom prst="rect">
            <a:avLst/>
          </a:prstGeom>
          <a:noFill/>
        </p:spPr>
        <p:txBody>
          <a:bodyPr wrap="square" rtlCol="0">
            <a:spAutoFit/>
          </a:bodyPr>
          <a:lstStyle/>
          <a:p>
            <a:r>
              <a:rPr lang="en-US" b="1" dirty="0">
                <a:solidFill>
                  <a:srgbClr val="002060"/>
                </a:solidFill>
              </a:rPr>
              <a:t>Question:</a:t>
            </a:r>
            <a:r>
              <a:rPr lang="en-US" dirty="0">
                <a:solidFill>
                  <a:srgbClr val="002060"/>
                </a:solidFill>
              </a:rPr>
              <a:t> </a:t>
            </a:r>
            <a:r>
              <a:rPr lang="en-US" dirty="0">
                <a:solidFill>
                  <a:srgbClr val="0070C0"/>
                </a:solidFill>
              </a:rPr>
              <a:t>How do you expect your 2022 </a:t>
            </a:r>
            <a:r>
              <a:rPr lang="en-US" u="sng" dirty="0">
                <a:solidFill>
                  <a:srgbClr val="0070C0"/>
                </a:solidFill>
              </a:rPr>
              <a:t>customer</a:t>
            </a:r>
            <a:r>
              <a:rPr lang="en-US" dirty="0">
                <a:solidFill>
                  <a:srgbClr val="0070C0"/>
                </a:solidFill>
              </a:rPr>
              <a:t> volume to compare to 2021</a:t>
            </a:r>
          </a:p>
        </p:txBody>
      </p:sp>
      <p:sp>
        <p:nvSpPr>
          <p:cNvPr id="5" name="Title 1">
            <a:extLst>
              <a:ext uri="{FF2B5EF4-FFF2-40B4-BE49-F238E27FC236}">
                <a16:creationId xmlns:a16="http://schemas.microsoft.com/office/drawing/2014/main" id="{4DFF679B-71FA-493F-8703-0ED26DFD7C51}"/>
              </a:ext>
            </a:extLst>
          </p:cNvPr>
          <p:cNvSpPr txBox="1">
            <a:spLocks/>
          </p:cNvSpPr>
          <p:nvPr/>
        </p:nvSpPr>
        <p:spPr>
          <a:xfrm>
            <a:off x="-1899" y="39445"/>
            <a:ext cx="9145899" cy="874956"/>
          </a:xfrm>
          <a:prstGeom prst="rect">
            <a:avLst/>
          </a:prstGeom>
        </p:spPr>
        <p:txBody>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sz="3200" dirty="0"/>
              <a:t>Montana Tourism &amp; Recreation – 2022 Outlook</a:t>
            </a:r>
            <a:endParaRPr lang="en-US" sz="4000" dirty="0"/>
          </a:p>
        </p:txBody>
      </p:sp>
    </p:spTree>
    <p:extLst>
      <p:ext uri="{BB962C8B-B14F-4D97-AF65-F5344CB8AC3E}">
        <p14:creationId xmlns:p14="http://schemas.microsoft.com/office/powerpoint/2010/main" val="203077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F07DAA-D66C-4D36-85C3-1734EBE972ED}"/>
              </a:ext>
            </a:extLst>
          </p:cNvPr>
          <p:cNvSpPr txBox="1"/>
          <p:nvPr/>
        </p:nvSpPr>
        <p:spPr>
          <a:xfrm>
            <a:off x="0" y="5630898"/>
            <a:ext cx="8969274" cy="523220"/>
          </a:xfrm>
          <a:prstGeom prst="rect">
            <a:avLst/>
          </a:prstGeom>
          <a:noFill/>
        </p:spPr>
        <p:txBody>
          <a:bodyPr wrap="square" rtlCol="0">
            <a:spAutoFit/>
          </a:bodyPr>
          <a:lstStyle/>
          <a:p>
            <a:r>
              <a:rPr lang="en-US" sz="1400" dirty="0">
                <a:solidFill>
                  <a:schemeClr val="bg1">
                    <a:lumMod val="65000"/>
                  </a:schemeClr>
                </a:solidFill>
              </a:rPr>
              <a:t>Source: Institute for Tourism and Recreation Research</a:t>
            </a:r>
          </a:p>
          <a:p>
            <a:endParaRPr lang="en-US" sz="1400" dirty="0">
              <a:solidFill>
                <a:schemeClr val="bg1">
                  <a:lumMod val="65000"/>
                </a:schemeClr>
              </a:solidFill>
            </a:endParaRPr>
          </a:p>
        </p:txBody>
      </p:sp>
      <p:sp>
        <p:nvSpPr>
          <p:cNvPr id="4" name="TextBox 3">
            <a:extLst>
              <a:ext uri="{FF2B5EF4-FFF2-40B4-BE49-F238E27FC236}">
                <a16:creationId xmlns:a16="http://schemas.microsoft.com/office/drawing/2014/main" id="{3DA60A7E-3597-4406-BE99-573A955BC918}"/>
              </a:ext>
            </a:extLst>
          </p:cNvPr>
          <p:cNvSpPr txBox="1"/>
          <p:nvPr/>
        </p:nvSpPr>
        <p:spPr>
          <a:xfrm>
            <a:off x="70945" y="729735"/>
            <a:ext cx="8827383" cy="923330"/>
          </a:xfrm>
          <a:prstGeom prst="rect">
            <a:avLst/>
          </a:prstGeom>
          <a:noFill/>
        </p:spPr>
        <p:txBody>
          <a:bodyPr wrap="square" rtlCol="0">
            <a:spAutoFit/>
          </a:bodyPr>
          <a:lstStyle/>
          <a:p>
            <a:r>
              <a:rPr lang="en-US" b="1" dirty="0">
                <a:solidFill>
                  <a:srgbClr val="002060"/>
                </a:solidFill>
              </a:rPr>
              <a:t>Question:</a:t>
            </a:r>
            <a:r>
              <a:rPr lang="en-US" dirty="0">
                <a:solidFill>
                  <a:srgbClr val="002060"/>
                </a:solidFill>
              </a:rPr>
              <a:t> </a:t>
            </a:r>
            <a:r>
              <a:rPr lang="en-US" dirty="0">
                <a:solidFill>
                  <a:srgbClr val="0070C0"/>
                </a:solidFill>
              </a:rPr>
              <a:t>Looking to 2022, how concerned are you about the following, as they may impact your business/agency: </a:t>
            </a:r>
          </a:p>
          <a:p>
            <a:r>
              <a:rPr lang="en-US" sz="1600" dirty="0">
                <a:solidFill>
                  <a:schemeClr val="bg1">
                    <a:lumMod val="50000"/>
                  </a:schemeClr>
                </a:solidFill>
              </a:rPr>
              <a:t>(1) Not at all concerned, (2) Somewhat Concerned, (3) Extremely Concerned</a:t>
            </a:r>
            <a:endParaRPr lang="en-US" dirty="0">
              <a:solidFill>
                <a:schemeClr val="bg1">
                  <a:lumMod val="50000"/>
                </a:schemeClr>
              </a:solidFill>
            </a:endParaRPr>
          </a:p>
        </p:txBody>
      </p:sp>
      <p:sp>
        <p:nvSpPr>
          <p:cNvPr id="5" name="Title 1">
            <a:extLst>
              <a:ext uri="{FF2B5EF4-FFF2-40B4-BE49-F238E27FC236}">
                <a16:creationId xmlns:a16="http://schemas.microsoft.com/office/drawing/2014/main" id="{4DFF679B-71FA-493F-8703-0ED26DFD7C51}"/>
              </a:ext>
            </a:extLst>
          </p:cNvPr>
          <p:cNvSpPr txBox="1">
            <a:spLocks/>
          </p:cNvSpPr>
          <p:nvPr/>
        </p:nvSpPr>
        <p:spPr>
          <a:xfrm>
            <a:off x="-1899" y="39445"/>
            <a:ext cx="9145899" cy="874956"/>
          </a:xfrm>
          <a:prstGeom prst="rect">
            <a:avLst/>
          </a:prstGeom>
        </p:spPr>
        <p:txBody>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sz="3200" dirty="0"/>
              <a:t>Montana Tourism &amp; Recreation – 2022 Outlook</a:t>
            </a:r>
          </a:p>
        </p:txBody>
      </p:sp>
      <p:graphicFrame>
        <p:nvGraphicFramePr>
          <p:cNvPr id="8" name="Chart 7">
            <a:extLst>
              <a:ext uri="{FF2B5EF4-FFF2-40B4-BE49-F238E27FC236}">
                <a16:creationId xmlns:a16="http://schemas.microsoft.com/office/drawing/2014/main" id="{797BC152-DE64-4DC2-9B26-CF0B77F946C9}"/>
              </a:ext>
            </a:extLst>
          </p:cNvPr>
          <p:cNvGraphicFramePr>
            <a:graphicFrameLocks/>
          </p:cNvGraphicFramePr>
          <p:nvPr/>
        </p:nvGraphicFramePr>
        <p:xfrm>
          <a:off x="201386" y="1712041"/>
          <a:ext cx="8767888" cy="39188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e 1">
            <a:extLst>
              <a:ext uri="{FF2B5EF4-FFF2-40B4-BE49-F238E27FC236}">
                <a16:creationId xmlns:a16="http://schemas.microsoft.com/office/drawing/2014/main" id="{691C8059-6946-42E3-91F9-D0907FE67E0C}"/>
              </a:ext>
            </a:extLst>
          </p:cNvPr>
          <p:cNvGraphicFramePr>
            <a:graphicFrameLocks noGrp="1"/>
          </p:cNvGraphicFramePr>
          <p:nvPr/>
        </p:nvGraphicFramePr>
        <p:xfrm>
          <a:off x="7962900" y="1490528"/>
          <a:ext cx="427264" cy="3655431"/>
        </p:xfrm>
        <a:graphic>
          <a:graphicData uri="http://schemas.openxmlformats.org/drawingml/2006/table">
            <a:tbl>
              <a:tblPr>
                <a:tableStyleId>{5C22544A-7EE6-4342-B048-85BDC9FD1C3A}</a:tableStyleId>
              </a:tblPr>
              <a:tblGrid>
                <a:gridCol w="427264">
                  <a:extLst>
                    <a:ext uri="{9D8B030D-6E8A-4147-A177-3AD203B41FA5}">
                      <a16:colId xmlns:a16="http://schemas.microsoft.com/office/drawing/2014/main" val="1676487033"/>
                    </a:ext>
                  </a:extLst>
                </a:gridCol>
              </a:tblGrid>
              <a:tr h="281187">
                <a:tc>
                  <a:txBody>
                    <a:bodyPr/>
                    <a:lstStyle/>
                    <a:p>
                      <a:pPr algn="ctr" fontAlgn="b"/>
                      <a:r>
                        <a:rPr lang="en-US" sz="1100" b="1" i="0" u="none" strike="noStrike" dirty="0">
                          <a:solidFill>
                            <a:srgbClr val="000000"/>
                          </a:solidFill>
                          <a:effectLst/>
                          <a:latin typeface="Calibri" panose="020F0502020204030204" pitchFamily="34" charset="0"/>
                        </a:rPr>
                        <a:t>Mean</a:t>
                      </a:r>
                    </a:p>
                  </a:txBody>
                  <a:tcPr marL="4763" marR="4763" marT="4763" marB="0" anchor="b">
                    <a:solidFill>
                      <a:schemeClr val="bg1"/>
                    </a:solidFill>
                  </a:tcPr>
                </a:tc>
                <a:extLst>
                  <a:ext uri="{0D108BD9-81ED-4DB2-BD59-A6C34878D82A}">
                    <a16:rowId xmlns:a16="http://schemas.microsoft.com/office/drawing/2014/main" val="2096125256"/>
                  </a:ext>
                </a:extLst>
              </a:tr>
              <a:tr h="281187">
                <a:tc>
                  <a:txBody>
                    <a:bodyPr/>
                    <a:lstStyle/>
                    <a:p>
                      <a:pPr algn="ctr" fontAlgn="b"/>
                      <a:r>
                        <a:rPr lang="en-US" sz="1100" b="1" u="none" strike="noStrike" dirty="0">
                          <a:effectLst/>
                        </a:rPr>
                        <a:t>2.25</a:t>
                      </a:r>
                      <a:endParaRPr lang="en-US" sz="1100" b="1" i="0" u="none" strike="noStrike" dirty="0">
                        <a:solidFill>
                          <a:srgbClr val="000000"/>
                        </a:solidFill>
                        <a:effectLst/>
                        <a:latin typeface="Calibri" panose="020F0502020204030204" pitchFamily="34" charset="0"/>
                      </a:endParaRPr>
                    </a:p>
                  </a:txBody>
                  <a:tcPr marL="4763" marR="4763" marT="4763" marB="0" anchor="b">
                    <a:solidFill>
                      <a:schemeClr val="bg1"/>
                    </a:solidFill>
                  </a:tcPr>
                </a:tc>
                <a:extLst>
                  <a:ext uri="{0D108BD9-81ED-4DB2-BD59-A6C34878D82A}">
                    <a16:rowId xmlns:a16="http://schemas.microsoft.com/office/drawing/2014/main" val="457645540"/>
                  </a:ext>
                </a:extLst>
              </a:tr>
              <a:tr h="281187">
                <a:tc>
                  <a:txBody>
                    <a:bodyPr/>
                    <a:lstStyle/>
                    <a:p>
                      <a:pPr algn="ctr" fontAlgn="b"/>
                      <a:r>
                        <a:rPr lang="en-US" sz="1100" b="1" u="none" strike="noStrike" dirty="0">
                          <a:effectLst/>
                        </a:rPr>
                        <a:t>2.24</a:t>
                      </a:r>
                      <a:endParaRPr lang="en-US" sz="1100" b="1" i="0" u="none" strike="noStrike" dirty="0">
                        <a:solidFill>
                          <a:srgbClr val="000000"/>
                        </a:solidFill>
                        <a:effectLst/>
                        <a:latin typeface="Calibri" panose="020F0502020204030204" pitchFamily="34" charset="0"/>
                      </a:endParaRPr>
                    </a:p>
                  </a:txBody>
                  <a:tcPr marL="4763" marR="4763" marT="4763" marB="0" anchor="b">
                    <a:solidFill>
                      <a:schemeClr val="bg1"/>
                    </a:solidFill>
                  </a:tcPr>
                </a:tc>
                <a:extLst>
                  <a:ext uri="{0D108BD9-81ED-4DB2-BD59-A6C34878D82A}">
                    <a16:rowId xmlns:a16="http://schemas.microsoft.com/office/drawing/2014/main" val="3806295086"/>
                  </a:ext>
                </a:extLst>
              </a:tr>
              <a:tr h="281187">
                <a:tc>
                  <a:txBody>
                    <a:bodyPr/>
                    <a:lstStyle/>
                    <a:p>
                      <a:pPr algn="ctr" fontAlgn="b"/>
                      <a:r>
                        <a:rPr lang="en-US" sz="1100" b="1" u="none" strike="noStrike" dirty="0">
                          <a:effectLst/>
                        </a:rPr>
                        <a:t>2.23</a:t>
                      </a:r>
                      <a:endParaRPr lang="en-US" sz="1100" b="1" i="0" u="none" strike="noStrike" dirty="0">
                        <a:solidFill>
                          <a:srgbClr val="000000"/>
                        </a:solidFill>
                        <a:effectLst/>
                        <a:latin typeface="Calibri" panose="020F0502020204030204" pitchFamily="34" charset="0"/>
                      </a:endParaRPr>
                    </a:p>
                  </a:txBody>
                  <a:tcPr marL="4763" marR="4763" marT="4763" marB="0" anchor="b">
                    <a:solidFill>
                      <a:schemeClr val="bg1"/>
                    </a:solidFill>
                  </a:tcPr>
                </a:tc>
                <a:extLst>
                  <a:ext uri="{0D108BD9-81ED-4DB2-BD59-A6C34878D82A}">
                    <a16:rowId xmlns:a16="http://schemas.microsoft.com/office/drawing/2014/main" val="1534034473"/>
                  </a:ext>
                </a:extLst>
              </a:tr>
              <a:tr h="281187">
                <a:tc>
                  <a:txBody>
                    <a:bodyPr/>
                    <a:lstStyle/>
                    <a:p>
                      <a:pPr algn="ctr" fontAlgn="b"/>
                      <a:r>
                        <a:rPr lang="en-US" sz="1100" b="1" u="none" strike="noStrike" dirty="0">
                          <a:effectLst/>
                        </a:rPr>
                        <a:t>2.07</a:t>
                      </a:r>
                      <a:endParaRPr lang="en-US" sz="1100" b="1" i="0" u="none" strike="noStrike" dirty="0">
                        <a:solidFill>
                          <a:srgbClr val="000000"/>
                        </a:solidFill>
                        <a:effectLst/>
                        <a:latin typeface="Calibri" panose="020F0502020204030204" pitchFamily="34" charset="0"/>
                      </a:endParaRPr>
                    </a:p>
                  </a:txBody>
                  <a:tcPr marL="4763" marR="4763" marT="4763" marB="0" anchor="b">
                    <a:solidFill>
                      <a:schemeClr val="bg1"/>
                    </a:solidFill>
                  </a:tcPr>
                </a:tc>
                <a:extLst>
                  <a:ext uri="{0D108BD9-81ED-4DB2-BD59-A6C34878D82A}">
                    <a16:rowId xmlns:a16="http://schemas.microsoft.com/office/drawing/2014/main" val="861525925"/>
                  </a:ext>
                </a:extLst>
              </a:tr>
              <a:tr h="281187">
                <a:tc>
                  <a:txBody>
                    <a:bodyPr/>
                    <a:lstStyle/>
                    <a:p>
                      <a:pPr algn="ctr" fontAlgn="b"/>
                      <a:r>
                        <a:rPr lang="en-US" sz="1100" b="1" u="none" strike="noStrike" dirty="0">
                          <a:effectLst/>
                        </a:rPr>
                        <a:t>2.03</a:t>
                      </a:r>
                      <a:endParaRPr lang="en-US" sz="1100" b="1" i="0" u="none" strike="noStrike" dirty="0">
                        <a:solidFill>
                          <a:srgbClr val="000000"/>
                        </a:solidFill>
                        <a:effectLst/>
                        <a:latin typeface="Calibri" panose="020F0502020204030204" pitchFamily="34" charset="0"/>
                      </a:endParaRPr>
                    </a:p>
                  </a:txBody>
                  <a:tcPr marL="4763" marR="4763" marT="4763" marB="0" anchor="b">
                    <a:solidFill>
                      <a:schemeClr val="bg1"/>
                    </a:solidFill>
                  </a:tcPr>
                </a:tc>
                <a:extLst>
                  <a:ext uri="{0D108BD9-81ED-4DB2-BD59-A6C34878D82A}">
                    <a16:rowId xmlns:a16="http://schemas.microsoft.com/office/drawing/2014/main" val="4208477007"/>
                  </a:ext>
                </a:extLst>
              </a:tr>
              <a:tr h="281187">
                <a:tc>
                  <a:txBody>
                    <a:bodyPr/>
                    <a:lstStyle/>
                    <a:p>
                      <a:pPr algn="ctr" fontAlgn="b"/>
                      <a:r>
                        <a:rPr lang="en-US" sz="1100" b="1" u="none" strike="noStrike" dirty="0">
                          <a:effectLst/>
                        </a:rPr>
                        <a:t>2.02</a:t>
                      </a:r>
                      <a:endParaRPr lang="en-US" sz="1100" b="1" i="0" u="none" strike="noStrike" dirty="0">
                        <a:solidFill>
                          <a:srgbClr val="000000"/>
                        </a:solidFill>
                        <a:effectLst/>
                        <a:latin typeface="Calibri" panose="020F0502020204030204" pitchFamily="34" charset="0"/>
                      </a:endParaRPr>
                    </a:p>
                  </a:txBody>
                  <a:tcPr marL="4763" marR="4763" marT="4763" marB="0" anchor="b">
                    <a:solidFill>
                      <a:schemeClr val="bg1"/>
                    </a:solidFill>
                  </a:tcPr>
                </a:tc>
                <a:extLst>
                  <a:ext uri="{0D108BD9-81ED-4DB2-BD59-A6C34878D82A}">
                    <a16:rowId xmlns:a16="http://schemas.microsoft.com/office/drawing/2014/main" val="3347162646"/>
                  </a:ext>
                </a:extLst>
              </a:tr>
              <a:tr h="281187">
                <a:tc>
                  <a:txBody>
                    <a:bodyPr/>
                    <a:lstStyle/>
                    <a:p>
                      <a:pPr algn="ctr" fontAlgn="b"/>
                      <a:r>
                        <a:rPr lang="en-US" sz="1100" b="1" u="none" strike="noStrike" dirty="0">
                          <a:effectLst/>
                        </a:rPr>
                        <a:t>2.02</a:t>
                      </a:r>
                      <a:endParaRPr lang="en-US" sz="1100" b="1" i="0" u="none" strike="noStrike" dirty="0">
                        <a:solidFill>
                          <a:srgbClr val="000000"/>
                        </a:solidFill>
                        <a:effectLst/>
                        <a:latin typeface="Calibri" panose="020F0502020204030204" pitchFamily="34" charset="0"/>
                      </a:endParaRPr>
                    </a:p>
                  </a:txBody>
                  <a:tcPr marL="4763" marR="4763" marT="4763" marB="0" anchor="b">
                    <a:solidFill>
                      <a:schemeClr val="bg1"/>
                    </a:solidFill>
                  </a:tcPr>
                </a:tc>
                <a:extLst>
                  <a:ext uri="{0D108BD9-81ED-4DB2-BD59-A6C34878D82A}">
                    <a16:rowId xmlns:a16="http://schemas.microsoft.com/office/drawing/2014/main" val="31737582"/>
                  </a:ext>
                </a:extLst>
              </a:tr>
              <a:tr h="281187">
                <a:tc>
                  <a:txBody>
                    <a:bodyPr/>
                    <a:lstStyle/>
                    <a:p>
                      <a:pPr algn="ctr" fontAlgn="b"/>
                      <a:r>
                        <a:rPr lang="en-US" sz="1100" b="1" u="none" strike="noStrike" dirty="0">
                          <a:effectLst/>
                        </a:rPr>
                        <a:t>1.99</a:t>
                      </a:r>
                      <a:endParaRPr lang="en-US" sz="1100" b="1" i="0" u="none" strike="noStrike" dirty="0">
                        <a:solidFill>
                          <a:srgbClr val="000000"/>
                        </a:solidFill>
                        <a:effectLst/>
                        <a:latin typeface="Calibri" panose="020F0502020204030204" pitchFamily="34" charset="0"/>
                      </a:endParaRPr>
                    </a:p>
                  </a:txBody>
                  <a:tcPr marL="4763" marR="4763" marT="4763" marB="0" anchor="b">
                    <a:solidFill>
                      <a:schemeClr val="bg1"/>
                    </a:solidFill>
                  </a:tcPr>
                </a:tc>
                <a:extLst>
                  <a:ext uri="{0D108BD9-81ED-4DB2-BD59-A6C34878D82A}">
                    <a16:rowId xmlns:a16="http://schemas.microsoft.com/office/drawing/2014/main" val="1925507157"/>
                  </a:ext>
                </a:extLst>
              </a:tr>
              <a:tr h="281187">
                <a:tc>
                  <a:txBody>
                    <a:bodyPr/>
                    <a:lstStyle/>
                    <a:p>
                      <a:pPr algn="ctr" fontAlgn="b"/>
                      <a:r>
                        <a:rPr lang="en-US" sz="1100" b="1" u="none" strike="noStrike" dirty="0">
                          <a:effectLst/>
                        </a:rPr>
                        <a:t>1.99</a:t>
                      </a:r>
                      <a:endParaRPr lang="en-US" sz="1100" b="1" i="0" u="none" strike="noStrike" dirty="0">
                        <a:solidFill>
                          <a:srgbClr val="000000"/>
                        </a:solidFill>
                        <a:effectLst/>
                        <a:latin typeface="Calibri" panose="020F0502020204030204" pitchFamily="34" charset="0"/>
                      </a:endParaRPr>
                    </a:p>
                  </a:txBody>
                  <a:tcPr marL="4763" marR="4763" marT="4763" marB="0" anchor="b">
                    <a:solidFill>
                      <a:schemeClr val="bg1"/>
                    </a:solidFill>
                  </a:tcPr>
                </a:tc>
                <a:extLst>
                  <a:ext uri="{0D108BD9-81ED-4DB2-BD59-A6C34878D82A}">
                    <a16:rowId xmlns:a16="http://schemas.microsoft.com/office/drawing/2014/main" val="2965760394"/>
                  </a:ext>
                </a:extLst>
              </a:tr>
              <a:tr h="281187">
                <a:tc>
                  <a:txBody>
                    <a:bodyPr/>
                    <a:lstStyle/>
                    <a:p>
                      <a:pPr algn="ctr" fontAlgn="b"/>
                      <a:r>
                        <a:rPr lang="en-US" sz="1100" b="1" u="none" strike="noStrike" dirty="0">
                          <a:effectLst/>
                        </a:rPr>
                        <a:t>1.93</a:t>
                      </a:r>
                      <a:endParaRPr lang="en-US" sz="1100" b="1" i="0" u="none" strike="noStrike" dirty="0">
                        <a:solidFill>
                          <a:srgbClr val="000000"/>
                        </a:solidFill>
                        <a:effectLst/>
                        <a:latin typeface="Calibri" panose="020F0502020204030204" pitchFamily="34" charset="0"/>
                      </a:endParaRPr>
                    </a:p>
                  </a:txBody>
                  <a:tcPr marL="4763" marR="4763" marT="4763" marB="0" anchor="b">
                    <a:solidFill>
                      <a:schemeClr val="bg1"/>
                    </a:solidFill>
                  </a:tcPr>
                </a:tc>
                <a:extLst>
                  <a:ext uri="{0D108BD9-81ED-4DB2-BD59-A6C34878D82A}">
                    <a16:rowId xmlns:a16="http://schemas.microsoft.com/office/drawing/2014/main" val="3297436120"/>
                  </a:ext>
                </a:extLst>
              </a:tr>
              <a:tr h="281187">
                <a:tc>
                  <a:txBody>
                    <a:bodyPr/>
                    <a:lstStyle/>
                    <a:p>
                      <a:pPr algn="ctr" fontAlgn="b"/>
                      <a:r>
                        <a:rPr lang="en-US" sz="1100" b="1" u="none" strike="noStrike" dirty="0">
                          <a:effectLst/>
                        </a:rPr>
                        <a:t>1.91</a:t>
                      </a:r>
                      <a:endParaRPr lang="en-US" sz="1100" b="1" i="0" u="none" strike="noStrike" dirty="0">
                        <a:solidFill>
                          <a:srgbClr val="000000"/>
                        </a:solidFill>
                        <a:effectLst/>
                        <a:latin typeface="Calibri" panose="020F0502020204030204" pitchFamily="34" charset="0"/>
                      </a:endParaRPr>
                    </a:p>
                  </a:txBody>
                  <a:tcPr marL="4763" marR="4763" marT="4763" marB="0" anchor="b">
                    <a:solidFill>
                      <a:schemeClr val="bg1"/>
                    </a:solidFill>
                  </a:tcPr>
                </a:tc>
                <a:extLst>
                  <a:ext uri="{0D108BD9-81ED-4DB2-BD59-A6C34878D82A}">
                    <a16:rowId xmlns:a16="http://schemas.microsoft.com/office/drawing/2014/main" val="153706574"/>
                  </a:ext>
                </a:extLst>
              </a:tr>
              <a:tr h="281187">
                <a:tc>
                  <a:txBody>
                    <a:bodyPr/>
                    <a:lstStyle/>
                    <a:p>
                      <a:pPr algn="ctr" fontAlgn="b"/>
                      <a:r>
                        <a:rPr lang="en-US" sz="1100" b="1" u="none" strike="noStrike" dirty="0">
                          <a:effectLst/>
                        </a:rPr>
                        <a:t>1.34</a:t>
                      </a:r>
                      <a:endParaRPr lang="en-US" sz="1100" b="1" i="0" u="none" strike="noStrike" dirty="0">
                        <a:solidFill>
                          <a:srgbClr val="000000"/>
                        </a:solidFill>
                        <a:effectLst/>
                        <a:latin typeface="Calibri" panose="020F0502020204030204" pitchFamily="34" charset="0"/>
                      </a:endParaRPr>
                    </a:p>
                  </a:txBody>
                  <a:tcPr marL="4763" marR="4763" marT="4763" marB="0" anchor="b">
                    <a:solidFill>
                      <a:schemeClr val="bg1"/>
                    </a:solidFill>
                  </a:tcPr>
                </a:tc>
                <a:extLst>
                  <a:ext uri="{0D108BD9-81ED-4DB2-BD59-A6C34878D82A}">
                    <a16:rowId xmlns:a16="http://schemas.microsoft.com/office/drawing/2014/main" val="2605417206"/>
                  </a:ext>
                </a:extLst>
              </a:tr>
            </a:tbl>
          </a:graphicData>
        </a:graphic>
      </p:graphicFrame>
    </p:spTree>
    <p:extLst>
      <p:ext uri="{BB962C8B-B14F-4D97-AF65-F5344CB8AC3E}">
        <p14:creationId xmlns:p14="http://schemas.microsoft.com/office/powerpoint/2010/main" val="2916045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25C34EF-4D86-408B-84C9-A5EBB6B67798}"/>
              </a:ext>
            </a:extLst>
          </p:cNvPr>
          <p:cNvSpPr txBox="1">
            <a:spLocks/>
          </p:cNvSpPr>
          <p:nvPr/>
        </p:nvSpPr>
        <p:spPr>
          <a:xfrm>
            <a:off x="-1899" y="39444"/>
            <a:ext cx="9145899" cy="1470025"/>
          </a:xfrm>
          <a:prstGeom prst="rect">
            <a:avLst/>
          </a:prstGeom>
        </p:spPr>
        <p:txBody>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dirty="0"/>
              <a:t>Thank You</a:t>
            </a:r>
          </a:p>
        </p:txBody>
      </p:sp>
      <p:sp>
        <p:nvSpPr>
          <p:cNvPr id="8" name="Subtitle 2">
            <a:extLst>
              <a:ext uri="{FF2B5EF4-FFF2-40B4-BE49-F238E27FC236}">
                <a16:creationId xmlns:a16="http://schemas.microsoft.com/office/drawing/2014/main" id="{8CF88CA0-9742-4E76-9266-86E39B11B26F}"/>
              </a:ext>
            </a:extLst>
          </p:cNvPr>
          <p:cNvSpPr txBox="1">
            <a:spLocks/>
          </p:cNvSpPr>
          <p:nvPr/>
        </p:nvSpPr>
        <p:spPr>
          <a:xfrm>
            <a:off x="473893" y="774456"/>
            <a:ext cx="7972678" cy="2039082"/>
          </a:xfrm>
          <a:prstGeom prst="rect">
            <a:avLst/>
          </a:prstGeom>
          <a:ln>
            <a:solidFill>
              <a:schemeClr val="tx2"/>
            </a:solid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2D2E2B"/>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54565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54565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54565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t>For all information from the Institute for Tourism and Recreation Research, please see: 											</a:t>
            </a:r>
            <a:r>
              <a:rPr lang="en-US" sz="2800" u="sng" dirty="0">
                <a:solidFill>
                  <a:srgbClr val="0070C0"/>
                </a:solidFill>
                <a:hlinkClick r:id="rId2" action="ppaction://hlinkfile"/>
              </a:rPr>
              <a:t>itrr.umt.edu</a:t>
            </a:r>
            <a:endParaRPr lang="en-US" sz="2800" u="sng" dirty="0">
              <a:solidFill>
                <a:srgbClr val="0070C0"/>
              </a:solidFill>
            </a:endParaRPr>
          </a:p>
          <a:p>
            <a:pPr marL="0" indent="0" algn="ctr">
              <a:buNone/>
            </a:pPr>
            <a:r>
              <a:rPr lang="en-US" sz="2800" dirty="0"/>
              <a:t>jeremy.sage@umontana.edu</a:t>
            </a:r>
          </a:p>
        </p:txBody>
      </p:sp>
      <p:pic>
        <p:nvPicPr>
          <p:cNvPr id="2" name="Picture 1"/>
          <p:cNvPicPr>
            <a:picLocks noChangeAspect="1"/>
          </p:cNvPicPr>
          <p:nvPr/>
        </p:nvPicPr>
        <p:blipFill>
          <a:blip r:embed="rId3"/>
          <a:stretch>
            <a:fillRect/>
          </a:stretch>
        </p:blipFill>
        <p:spPr>
          <a:xfrm>
            <a:off x="105508" y="3229540"/>
            <a:ext cx="2053969" cy="2552790"/>
          </a:xfrm>
          <a:prstGeom prst="rect">
            <a:avLst/>
          </a:prstGeom>
        </p:spPr>
      </p:pic>
      <p:pic>
        <p:nvPicPr>
          <p:cNvPr id="4" name="Picture 3"/>
          <p:cNvPicPr>
            <a:picLocks noChangeAspect="1"/>
          </p:cNvPicPr>
          <p:nvPr/>
        </p:nvPicPr>
        <p:blipFill>
          <a:blip r:embed="rId4"/>
          <a:stretch>
            <a:fillRect/>
          </a:stretch>
        </p:blipFill>
        <p:spPr>
          <a:xfrm>
            <a:off x="2945424" y="2924081"/>
            <a:ext cx="5710236" cy="1581854"/>
          </a:xfrm>
          <a:prstGeom prst="rect">
            <a:avLst/>
          </a:prstGeom>
        </p:spPr>
      </p:pic>
      <p:cxnSp>
        <p:nvCxnSpPr>
          <p:cNvPr id="6" name="Straight Arrow Connector 5"/>
          <p:cNvCxnSpPr/>
          <p:nvPr/>
        </p:nvCxnSpPr>
        <p:spPr>
          <a:xfrm>
            <a:off x="2159477" y="3481754"/>
            <a:ext cx="78594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rotWithShape="1">
          <a:blip r:embed="rId5" cstate="screen">
            <a:extLst>
              <a:ext uri="{28A0092B-C50C-407E-A947-70E740481C1C}">
                <a14:useLocalDpi xmlns:a14="http://schemas.microsoft.com/office/drawing/2010/main"/>
              </a:ext>
            </a:extLst>
          </a:blip>
          <a:srcRect t="22487"/>
          <a:stretch/>
        </p:blipFill>
        <p:spPr>
          <a:xfrm>
            <a:off x="2945424" y="4461951"/>
            <a:ext cx="5917029" cy="1218910"/>
          </a:xfrm>
          <a:prstGeom prst="rect">
            <a:avLst/>
          </a:prstGeom>
        </p:spPr>
      </p:pic>
      <p:cxnSp>
        <p:nvCxnSpPr>
          <p:cNvPr id="10" name="Straight Arrow Connector 9"/>
          <p:cNvCxnSpPr/>
          <p:nvPr/>
        </p:nvCxnSpPr>
        <p:spPr>
          <a:xfrm>
            <a:off x="2159477" y="4039428"/>
            <a:ext cx="724400" cy="7611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4142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text, clipart&#10;&#10;Description automatically generated">
            <a:extLst>
              <a:ext uri="{FF2B5EF4-FFF2-40B4-BE49-F238E27FC236}">
                <a16:creationId xmlns:a16="http://schemas.microsoft.com/office/drawing/2014/main" id="{B49058F6-52A7-4878-B132-AFE8D3DE4F00}"/>
              </a:ext>
            </a:extLst>
          </p:cNvPr>
          <p:cNvPicPr>
            <a:picLocks noChangeAspect="1"/>
          </p:cNvPicPr>
          <p:nvPr/>
        </p:nvPicPr>
        <p:blipFill>
          <a:blip r:embed="rId2"/>
          <a:stretch>
            <a:fillRect/>
          </a:stretch>
        </p:blipFill>
        <p:spPr>
          <a:xfrm>
            <a:off x="0" y="821061"/>
            <a:ext cx="9144000" cy="5215878"/>
          </a:xfrm>
          <a:prstGeom prst="rect">
            <a:avLst/>
          </a:prstGeom>
        </p:spPr>
      </p:pic>
    </p:spTree>
    <p:extLst>
      <p:ext uri="{BB962C8B-B14F-4D97-AF65-F5344CB8AC3E}">
        <p14:creationId xmlns:p14="http://schemas.microsoft.com/office/powerpoint/2010/main" val="4012226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585E0-8165-4688-9449-EDEE12B50559}"/>
              </a:ext>
            </a:extLst>
          </p:cNvPr>
          <p:cNvSpPr>
            <a:spLocks noGrp="1"/>
          </p:cNvSpPr>
          <p:nvPr>
            <p:ph type="ctrTitle"/>
          </p:nvPr>
        </p:nvSpPr>
        <p:spPr>
          <a:xfrm>
            <a:off x="630123" y="274499"/>
            <a:ext cx="7972678" cy="1470025"/>
          </a:xfrm>
        </p:spPr>
        <p:txBody>
          <a:bodyPr/>
          <a:lstStyle/>
          <a:p>
            <a:r>
              <a:rPr lang="en-US"/>
              <a:t>U.S. Travel &amp; Hospitality</a:t>
            </a:r>
            <a:br>
              <a:rPr lang="en-US"/>
            </a:br>
            <a:r>
              <a:rPr lang="en-US" b="0"/>
              <a:t>Current Insights</a:t>
            </a:r>
            <a:endParaRPr lang="en-US" dirty="0"/>
          </a:p>
        </p:txBody>
      </p:sp>
      <p:pic>
        <p:nvPicPr>
          <p:cNvPr id="4" name="Picture 3">
            <a:extLst>
              <a:ext uri="{FF2B5EF4-FFF2-40B4-BE49-F238E27FC236}">
                <a16:creationId xmlns:a16="http://schemas.microsoft.com/office/drawing/2014/main" id="{6E91149D-D459-41C7-A8C4-04B05C0AD73A}"/>
              </a:ext>
            </a:extLst>
          </p:cNvPr>
          <p:cNvPicPr>
            <a:picLocks noChangeAspect="1"/>
          </p:cNvPicPr>
          <p:nvPr/>
        </p:nvPicPr>
        <p:blipFill>
          <a:blip r:embed="rId2"/>
          <a:stretch>
            <a:fillRect/>
          </a:stretch>
        </p:blipFill>
        <p:spPr>
          <a:xfrm>
            <a:off x="354904" y="1744523"/>
            <a:ext cx="8434191" cy="3902589"/>
          </a:xfrm>
          <a:prstGeom prst="rect">
            <a:avLst/>
          </a:prstGeom>
        </p:spPr>
      </p:pic>
    </p:spTree>
    <p:extLst>
      <p:ext uri="{BB962C8B-B14F-4D97-AF65-F5344CB8AC3E}">
        <p14:creationId xmlns:p14="http://schemas.microsoft.com/office/powerpoint/2010/main" val="1786745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585E0-8165-4688-9449-EDEE12B50559}"/>
              </a:ext>
            </a:extLst>
          </p:cNvPr>
          <p:cNvSpPr>
            <a:spLocks noGrp="1"/>
          </p:cNvSpPr>
          <p:nvPr>
            <p:ph type="ctrTitle"/>
          </p:nvPr>
        </p:nvSpPr>
        <p:spPr>
          <a:xfrm>
            <a:off x="630123" y="274499"/>
            <a:ext cx="7972678" cy="1470025"/>
          </a:xfrm>
        </p:spPr>
        <p:txBody>
          <a:bodyPr/>
          <a:lstStyle/>
          <a:p>
            <a:r>
              <a:rPr lang="en-US"/>
              <a:t>U.S. Travel &amp; Hospitality</a:t>
            </a:r>
            <a:br>
              <a:rPr lang="en-US"/>
            </a:br>
            <a:r>
              <a:rPr lang="en-US" b="0"/>
              <a:t>Current Insights</a:t>
            </a:r>
            <a:endParaRPr lang="en-US" dirty="0"/>
          </a:p>
        </p:txBody>
      </p:sp>
      <p:pic>
        <p:nvPicPr>
          <p:cNvPr id="3" name="Picture 2">
            <a:extLst>
              <a:ext uri="{FF2B5EF4-FFF2-40B4-BE49-F238E27FC236}">
                <a16:creationId xmlns:a16="http://schemas.microsoft.com/office/drawing/2014/main" id="{F5FA7460-1C4A-4E1C-9E71-0812F322587E}"/>
              </a:ext>
            </a:extLst>
          </p:cNvPr>
          <p:cNvPicPr>
            <a:picLocks noChangeAspect="1"/>
          </p:cNvPicPr>
          <p:nvPr/>
        </p:nvPicPr>
        <p:blipFill>
          <a:blip r:embed="rId2"/>
          <a:stretch>
            <a:fillRect/>
          </a:stretch>
        </p:blipFill>
        <p:spPr>
          <a:xfrm>
            <a:off x="0" y="1852486"/>
            <a:ext cx="9144000" cy="2355006"/>
          </a:xfrm>
          <a:prstGeom prst="rect">
            <a:avLst/>
          </a:prstGeom>
        </p:spPr>
      </p:pic>
      <p:sp>
        <p:nvSpPr>
          <p:cNvPr id="5" name="Subtitle 2">
            <a:extLst>
              <a:ext uri="{FF2B5EF4-FFF2-40B4-BE49-F238E27FC236}">
                <a16:creationId xmlns:a16="http://schemas.microsoft.com/office/drawing/2014/main" id="{8F947EDB-C9C9-4954-8ADF-EF0D88F76F71}"/>
              </a:ext>
            </a:extLst>
          </p:cNvPr>
          <p:cNvSpPr>
            <a:spLocks noGrp="1"/>
          </p:cNvSpPr>
          <p:nvPr>
            <p:ph type="subTitle" idx="1"/>
          </p:nvPr>
        </p:nvSpPr>
        <p:spPr>
          <a:xfrm>
            <a:off x="246738" y="4528919"/>
            <a:ext cx="8739448" cy="1023984"/>
          </a:xfrm>
        </p:spPr>
        <p:txBody>
          <a:bodyPr>
            <a:normAutofit/>
          </a:bodyPr>
          <a:lstStyle/>
          <a:p>
            <a:r>
              <a:rPr lang="en-US" sz="2800">
                <a:solidFill>
                  <a:srgbClr val="002060"/>
                </a:solidFill>
              </a:rPr>
              <a:t>Auto trips and Short Term Rentals outperforming the other travel indicators. </a:t>
            </a:r>
            <a:endParaRPr lang="en-US" sz="2800" dirty="0">
              <a:solidFill>
                <a:srgbClr val="002060"/>
              </a:solidFill>
            </a:endParaRPr>
          </a:p>
        </p:txBody>
      </p:sp>
    </p:spTree>
    <p:extLst>
      <p:ext uri="{BB962C8B-B14F-4D97-AF65-F5344CB8AC3E}">
        <p14:creationId xmlns:p14="http://schemas.microsoft.com/office/powerpoint/2010/main" val="3395972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585E0-8165-4688-9449-EDEE12B50559}"/>
              </a:ext>
            </a:extLst>
          </p:cNvPr>
          <p:cNvSpPr>
            <a:spLocks noGrp="1"/>
          </p:cNvSpPr>
          <p:nvPr>
            <p:ph type="ctrTitle"/>
          </p:nvPr>
        </p:nvSpPr>
        <p:spPr>
          <a:xfrm>
            <a:off x="673373" y="113786"/>
            <a:ext cx="7972678" cy="1470025"/>
          </a:xfrm>
        </p:spPr>
        <p:txBody>
          <a:bodyPr/>
          <a:lstStyle/>
          <a:p>
            <a:r>
              <a:rPr lang="en-US"/>
              <a:t>U.S. Travel &amp; Hospitality</a:t>
            </a:r>
            <a:br>
              <a:rPr lang="en-US"/>
            </a:br>
            <a:r>
              <a:rPr lang="en-US" b="0"/>
              <a:t>Work Force</a:t>
            </a:r>
            <a:endParaRPr lang="en-US" dirty="0"/>
          </a:p>
        </p:txBody>
      </p:sp>
      <p:pic>
        <p:nvPicPr>
          <p:cNvPr id="6" name="Picture 5">
            <a:extLst>
              <a:ext uri="{FF2B5EF4-FFF2-40B4-BE49-F238E27FC236}">
                <a16:creationId xmlns:a16="http://schemas.microsoft.com/office/drawing/2014/main" id="{81F47BA9-EB0C-47AE-8531-9BC569481FD6}"/>
              </a:ext>
            </a:extLst>
          </p:cNvPr>
          <p:cNvPicPr>
            <a:picLocks noChangeAspect="1"/>
          </p:cNvPicPr>
          <p:nvPr/>
        </p:nvPicPr>
        <p:blipFill>
          <a:blip r:embed="rId2"/>
          <a:stretch>
            <a:fillRect/>
          </a:stretch>
        </p:blipFill>
        <p:spPr>
          <a:xfrm>
            <a:off x="3120030" y="1583811"/>
            <a:ext cx="5863272" cy="4167580"/>
          </a:xfrm>
          <a:prstGeom prst="rect">
            <a:avLst/>
          </a:prstGeom>
        </p:spPr>
      </p:pic>
      <p:sp>
        <p:nvSpPr>
          <p:cNvPr id="8" name="Subtitle 2">
            <a:extLst>
              <a:ext uri="{FF2B5EF4-FFF2-40B4-BE49-F238E27FC236}">
                <a16:creationId xmlns:a16="http://schemas.microsoft.com/office/drawing/2014/main" id="{26F38673-CE51-4081-B12C-A37B5CDB3DD9}"/>
              </a:ext>
            </a:extLst>
          </p:cNvPr>
          <p:cNvSpPr>
            <a:spLocks noGrp="1"/>
          </p:cNvSpPr>
          <p:nvPr>
            <p:ph type="subTitle" idx="1"/>
          </p:nvPr>
        </p:nvSpPr>
        <p:spPr>
          <a:xfrm>
            <a:off x="160699" y="1773382"/>
            <a:ext cx="2959332" cy="3613265"/>
          </a:xfrm>
        </p:spPr>
        <p:txBody>
          <a:bodyPr>
            <a:normAutofit/>
          </a:bodyPr>
          <a:lstStyle/>
          <a:p>
            <a:r>
              <a:rPr lang="en-US" sz="2800">
                <a:solidFill>
                  <a:srgbClr val="002060"/>
                </a:solidFill>
              </a:rPr>
              <a:t>As of November, 2021, L&amp;H jobs remain 8% below February 2020 levels</a:t>
            </a:r>
            <a:endParaRPr lang="en-US" sz="2800" dirty="0">
              <a:solidFill>
                <a:srgbClr val="002060"/>
              </a:solidFill>
            </a:endParaRPr>
          </a:p>
        </p:txBody>
      </p:sp>
      <p:sp>
        <p:nvSpPr>
          <p:cNvPr id="9" name="TextBox 8">
            <a:extLst>
              <a:ext uri="{FF2B5EF4-FFF2-40B4-BE49-F238E27FC236}">
                <a16:creationId xmlns:a16="http://schemas.microsoft.com/office/drawing/2014/main" id="{FCB7AA72-77B7-4262-9292-76E5B38D4BEF}"/>
              </a:ext>
            </a:extLst>
          </p:cNvPr>
          <p:cNvSpPr txBox="1"/>
          <p:nvPr/>
        </p:nvSpPr>
        <p:spPr>
          <a:xfrm>
            <a:off x="-60973" y="5701247"/>
            <a:ext cx="6096000" cy="307777"/>
          </a:xfrm>
          <a:prstGeom prst="rect">
            <a:avLst/>
          </a:prstGeom>
          <a:noFill/>
        </p:spPr>
        <p:txBody>
          <a:bodyPr wrap="square" rtlCol="0">
            <a:spAutoFit/>
          </a:bodyPr>
          <a:lstStyle/>
          <a:p>
            <a:r>
              <a:rPr lang="en-US" sz="1400" dirty="0">
                <a:solidFill>
                  <a:schemeClr val="bg1">
                    <a:lumMod val="65000"/>
                  </a:schemeClr>
                </a:solidFill>
              </a:rPr>
              <a:t>Source: U.S. Travel Association and Tourism Economics; BLS</a:t>
            </a:r>
          </a:p>
        </p:txBody>
      </p:sp>
    </p:spTree>
    <p:extLst>
      <p:ext uri="{BB962C8B-B14F-4D97-AF65-F5344CB8AC3E}">
        <p14:creationId xmlns:p14="http://schemas.microsoft.com/office/powerpoint/2010/main" val="2699690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585E0-8165-4688-9449-EDEE12B50559}"/>
              </a:ext>
            </a:extLst>
          </p:cNvPr>
          <p:cNvSpPr>
            <a:spLocks noGrp="1"/>
          </p:cNvSpPr>
          <p:nvPr>
            <p:ph type="ctrTitle"/>
          </p:nvPr>
        </p:nvSpPr>
        <p:spPr>
          <a:xfrm>
            <a:off x="673373" y="113786"/>
            <a:ext cx="7972678" cy="1470025"/>
          </a:xfrm>
        </p:spPr>
        <p:txBody>
          <a:bodyPr/>
          <a:lstStyle/>
          <a:p>
            <a:r>
              <a:rPr lang="en-US"/>
              <a:t>U.S. Travel &amp; Hospitality</a:t>
            </a:r>
            <a:br>
              <a:rPr lang="en-US"/>
            </a:br>
            <a:r>
              <a:rPr lang="en-US" b="0"/>
              <a:t>Work Force</a:t>
            </a:r>
            <a:endParaRPr lang="en-US" dirty="0"/>
          </a:p>
        </p:txBody>
      </p:sp>
      <p:pic>
        <p:nvPicPr>
          <p:cNvPr id="7" name="Picture 6">
            <a:extLst>
              <a:ext uri="{FF2B5EF4-FFF2-40B4-BE49-F238E27FC236}">
                <a16:creationId xmlns:a16="http://schemas.microsoft.com/office/drawing/2014/main" id="{0406DAAB-B2B0-4C6A-B0A2-834F7E66BDA6}"/>
              </a:ext>
            </a:extLst>
          </p:cNvPr>
          <p:cNvPicPr>
            <a:picLocks noChangeAspect="1"/>
          </p:cNvPicPr>
          <p:nvPr/>
        </p:nvPicPr>
        <p:blipFill>
          <a:blip r:embed="rId2"/>
          <a:stretch>
            <a:fillRect/>
          </a:stretch>
        </p:blipFill>
        <p:spPr>
          <a:xfrm>
            <a:off x="3092335" y="1545018"/>
            <a:ext cx="5985164" cy="4211100"/>
          </a:xfrm>
          <a:prstGeom prst="rect">
            <a:avLst/>
          </a:prstGeom>
        </p:spPr>
      </p:pic>
      <p:sp>
        <p:nvSpPr>
          <p:cNvPr id="5" name="Subtitle 2">
            <a:extLst>
              <a:ext uri="{FF2B5EF4-FFF2-40B4-BE49-F238E27FC236}">
                <a16:creationId xmlns:a16="http://schemas.microsoft.com/office/drawing/2014/main" id="{464146FF-EBBD-43A7-A6DB-09CC1B23E096}"/>
              </a:ext>
            </a:extLst>
          </p:cNvPr>
          <p:cNvSpPr>
            <a:spLocks noGrp="1"/>
          </p:cNvSpPr>
          <p:nvPr>
            <p:ph type="subTitle" idx="1"/>
          </p:nvPr>
        </p:nvSpPr>
        <p:spPr>
          <a:xfrm>
            <a:off x="160699" y="1773382"/>
            <a:ext cx="2959332" cy="3613265"/>
          </a:xfrm>
        </p:spPr>
        <p:txBody>
          <a:bodyPr>
            <a:normAutofit/>
          </a:bodyPr>
          <a:lstStyle/>
          <a:p>
            <a:r>
              <a:rPr lang="en-US" sz="2800">
                <a:solidFill>
                  <a:srgbClr val="002060"/>
                </a:solidFill>
              </a:rPr>
              <a:t>As of November, 2021, L&amp;H jobs represent 34% of job losses</a:t>
            </a:r>
            <a:endParaRPr lang="en-US" sz="2800" dirty="0">
              <a:solidFill>
                <a:srgbClr val="002060"/>
              </a:solidFill>
            </a:endParaRPr>
          </a:p>
        </p:txBody>
      </p:sp>
      <p:sp>
        <p:nvSpPr>
          <p:cNvPr id="8" name="TextBox 7">
            <a:extLst>
              <a:ext uri="{FF2B5EF4-FFF2-40B4-BE49-F238E27FC236}">
                <a16:creationId xmlns:a16="http://schemas.microsoft.com/office/drawing/2014/main" id="{3B6825B8-6C45-4A4F-890C-F8279DE17147}"/>
              </a:ext>
            </a:extLst>
          </p:cNvPr>
          <p:cNvSpPr txBox="1"/>
          <p:nvPr/>
        </p:nvSpPr>
        <p:spPr>
          <a:xfrm>
            <a:off x="-60973" y="5701247"/>
            <a:ext cx="6096000" cy="307777"/>
          </a:xfrm>
          <a:prstGeom prst="rect">
            <a:avLst/>
          </a:prstGeom>
          <a:noFill/>
        </p:spPr>
        <p:txBody>
          <a:bodyPr wrap="square" rtlCol="0">
            <a:spAutoFit/>
          </a:bodyPr>
          <a:lstStyle/>
          <a:p>
            <a:r>
              <a:rPr lang="en-US" sz="1400" dirty="0">
                <a:solidFill>
                  <a:schemeClr val="bg1">
                    <a:lumMod val="65000"/>
                  </a:schemeClr>
                </a:solidFill>
              </a:rPr>
              <a:t>Source: U.S. Travel Association and Tourism Economics; BLS</a:t>
            </a:r>
          </a:p>
        </p:txBody>
      </p:sp>
    </p:spTree>
    <p:extLst>
      <p:ext uri="{BB962C8B-B14F-4D97-AF65-F5344CB8AC3E}">
        <p14:creationId xmlns:p14="http://schemas.microsoft.com/office/powerpoint/2010/main" val="1611400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585E0-8165-4688-9449-EDEE12B50559}"/>
              </a:ext>
            </a:extLst>
          </p:cNvPr>
          <p:cNvSpPr>
            <a:spLocks noGrp="1"/>
          </p:cNvSpPr>
          <p:nvPr>
            <p:ph type="ctrTitle"/>
          </p:nvPr>
        </p:nvSpPr>
        <p:spPr>
          <a:xfrm>
            <a:off x="673373" y="113786"/>
            <a:ext cx="7972678" cy="1470025"/>
          </a:xfrm>
        </p:spPr>
        <p:txBody>
          <a:bodyPr/>
          <a:lstStyle/>
          <a:p>
            <a:r>
              <a:rPr lang="en-US"/>
              <a:t>U.S. Travel &amp; Hospitality</a:t>
            </a:r>
            <a:br>
              <a:rPr lang="en-US"/>
            </a:br>
            <a:r>
              <a:rPr lang="en-US" b="0"/>
              <a:t>Work Force</a:t>
            </a:r>
            <a:endParaRPr lang="en-US" dirty="0"/>
          </a:p>
        </p:txBody>
      </p:sp>
      <p:sp>
        <p:nvSpPr>
          <p:cNvPr id="5" name="Subtitle 2">
            <a:extLst>
              <a:ext uri="{FF2B5EF4-FFF2-40B4-BE49-F238E27FC236}">
                <a16:creationId xmlns:a16="http://schemas.microsoft.com/office/drawing/2014/main" id="{464146FF-EBBD-43A7-A6DB-09CC1B23E096}"/>
              </a:ext>
            </a:extLst>
          </p:cNvPr>
          <p:cNvSpPr>
            <a:spLocks noGrp="1"/>
          </p:cNvSpPr>
          <p:nvPr>
            <p:ph type="subTitle" idx="1"/>
          </p:nvPr>
        </p:nvSpPr>
        <p:spPr>
          <a:xfrm>
            <a:off x="160699" y="1773382"/>
            <a:ext cx="2959332" cy="3613265"/>
          </a:xfrm>
        </p:spPr>
        <p:txBody>
          <a:bodyPr>
            <a:normAutofit/>
          </a:bodyPr>
          <a:lstStyle/>
          <a:p>
            <a:r>
              <a:rPr lang="en-US" sz="2800">
                <a:solidFill>
                  <a:srgbClr val="002060"/>
                </a:solidFill>
              </a:rPr>
              <a:t>As of November, 2021, L&amp;H unemployment remains well above totals</a:t>
            </a:r>
            <a:endParaRPr lang="en-US" sz="2800" dirty="0">
              <a:solidFill>
                <a:srgbClr val="002060"/>
              </a:solidFill>
            </a:endParaRPr>
          </a:p>
        </p:txBody>
      </p:sp>
      <p:pic>
        <p:nvPicPr>
          <p:cNvPr id="3" name="Picture 2">
            <a:extLst>
              <a:ext uri="{FF2B5EF4-FFF2-40B4-BE49-F238E27FC236}">
                <a16:creationId xmlns:a16="http://schemas.microsoft.com/office/drawing/2014/main" id="{1204A529-4F0F-45A6-B09C-E756A2492D18}"/>
              </a:ext>
            </a:extLst>
          </p:cNvPr>
          <p:cNvPicPr>
            <a:picLocks noChangeAspect="1"/>
          </p:cNvPicPr>
          <p:nvPr/>
        </p:nvPicPr>
        <p:blipFill>
          <a:blip r:embed="rId2"/>
          <a:stretch>
            <a:fillRect/>
          </a:stretch>
        </p:blipFill>
        <p:spPr>
          <a:xfrm>
            <a:off x="3120031" y="1583811"/>
            <a:ext cx="5919631" cy="4205268"/>
          </a:xfrm>
          <a:prstGeom prst="rect">
            <a:avLst/>
          </a:prstGeom>
        </p:spPr>
      </p:pic>
      <p:sp>
        <p:nvSpPr>
          <p:cNvPr id="6" name="TextBox 5">
            <a:extLst>
              <a:ext uri="{FF2B5EF4-FFF2-40B4-BE49-F238E27FC236}">
                <a16:creationId xmlns:a16="http://schemas.microsoft.com/office/drawing/2014/main" id="{10FECB29-AD6F-4537-8A5A-F8A994D11208}"/>
              </a:ext>
            </a:extLst>
          </p:cNvPr>
          <p:cNvSpPr txBox="1"/>
          <p:nvPr/>
        </p:nvSpPr>
        <p:spPr>
          <a:xfrm>
            <a:off x="-60973" y="5701247"/>
            <a:ext cx="6096000" cy="307777"/>
          </a:xfrm>
          <a:prstGeom prst="rect">
            <a:avLst/>
          </a:prstGeom>
          <a:noFill/>
        </p:spPr>
        <p:txBody>
          <a:bodyPr wrap="square" rtlCol="0">
            <a:spAutoFit/>
          </a:bodyPr>
          <a:lstStyle/>
          <a:p>
            <a:r>
              <a:rPr lang="en-US" sz="1400" dirty="0">
                <a:solidFill>
                  <a:schemeClr val="bg1">
                    <a:lumMod val="65000"/>
                  </a:schemeClr>
                </a:solidFill>
              </a:rPr>
              <a:t>Source: U.S. Travel Association and Tourism Economics; BLS</a:t>
            </a:r>
          </a:p>
        </p:txBody>
      </p:sp>
    </p:spTree>
    <p:extLst>
      <p:ext uri="{BB962C8B-B14F-4D97-AF65-F5344CB8AC3E}">
        <p14:creationId xmlns:p14="http://schemas.microsoft.com/office/powerpoint/2010/main" val="1989314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585E0-8165-4688-9449-EDEE12B50559}"/>
              </a:ext>
            </a:extLst>
          </p:cNvPr>
          <p:cNvSpPr>
            <a:spLocks noGrp="1"/>
          </p:cNvSpPr>
          <p:nvPr>
            <p:ph type="ctrTitle"/>
          </p:nvPr>
        </p:nvSpPr>
        <p:spPr>
          <a:xfrm>
            <a:off x="673373" y="113786"/>
            <a:ext cx="7972678" cy="1470025"/>
          </a:xfrm>
        </p:spPr>
        <p:txBody>
          <a:bodyPr/>
          <a:lstStyle/>
          <a:p>
            <a:r>
              <a:rPr lang="en-US"/>
              <a:t>U.S. Travel &amp; Hospitality</a:t>
            </a:r>
            <a:br>
              <a:rPr lang="en-US"/>
            </a:br>
            <a:r>
              <a:rPr lang="en-US" b="0"/>
              <a:t>Work Force</a:t>
            </a:r>
            <a:endParaRPr lang="en-US" dirty="0"/>
          </a:p>
        </p:txBody>
      </p:sp>
      <p:sp>
        <p:nvSpPr>
          <p:cNvPr id="5" name="Subtitle 2">
            <a:extLst>
              <a:ext uri="{FF2B5EF4-FFF2-40B4-BE49-F238E27FC236}">
                <a16:creationId xmlns:a16="http://schemas.microsoft.com/office/drawing/2014/main" id="{464146FF-EBBD-43A7-A6DB-09CC1B23E096}"/>
              </a:ext>
            </a:extLst>
          </p:cNvPr>
          <p:cNvSpPr>
            <a:spLocks noGrp="1"/>
          </p:cNvSpPr>
          <p:nvPr>
            <p:ph type="subTitle" idx="1"/>
          </p:nvPr>
        </p:nvSpPr>
        <p:spPr>
          <a:xfrm>
            <a:off x="160699" y="1773382"/>
            <a:ext cx="2959332" cy="3613265"/>
          </a:xfrm>
        </p:spPr>
        <p:txBody>
          <a:bodyPr>
            <a:normAutofit/>
          </a:bodyPr>
          <a:lstStyle/>
          <a:p>
            <a:r>
              <a:rPr lang="en-US" sz="2800">
                <a:solidFill>
                  <a:srgbClr val="002060"/>
                </a:solidFill>
              </a:rPr>
              <a:t>Labor participation remains below previous averages</a:t>
            </a:r>
            <a:endParaRPr lang="en-US" sz="2800" dirty="0">
              <a:solidFill>
                <a:srgbClr val="002060"/>
              </a:solidFill>
            </a:endParaRPr>
          </a:p>
        </p:txBody>
      </p:sp>
      <p:pic>
        <p:nvPicPr>
          <p:cNvPr id="4" name="Picture 3">
            <a:extLst>
              <a:ext uri="{FF2B5EF4-FFF2-40B4-BE49-F238E27FC236}">
                <a16:creationId xmlns:a16="http://schemas.microsoft.com/office/drawing/2014/main" id="{903DEE58-BC13-4261-9101-FC4E63D373F1}"/>
              </a:ext>
            </a:extLst>
          </p:cNvPr>
          <p:cNvPicPr>
            <a:picLocks noChangeAspect="1"/>
          </p:cNvPicPr>
          <p:nvPr/>
        </p:nvPicPr>
        <p:blipFill>
          <a:blip r:embed="rId2"/>
          <a:stretch>
            <a:fillRect/>
          </a:stretch>
        </p:blipFill>
        <p:spPr>
          <a:xfrm>
            <a:off x="3022604" y="1524000"/>
            <a:ext cx="6124125" cy="4289367"/>
          </a:xfrm>
          <a:prstGeom prst="rect">
            <a:avLst/>
          </a:prstGeom>
        </p:spPr>
      </p:pic>
      <p:sp>
        <p:nvSpPr>
          <p:cNvPr id="6" name="TextBox 5">
            <a:extLst>
              <a:ext uri="{FF2B5EF4-FFF2-40B4-BE49-F238E27FC236}">
                <a16:creationId xmlns:a16="http://schemas.microsoft.com/office/drawing/2014/main" id="{B7E2F3B8-70D1-4216-8693-A94073D12358}"/>
              </a:ext>
            </a:extLst>
          </p:cNvPr>
          <p:cNvSpPr txBox="1"/>
          <p:nvPr/>
        </p:nvSpPr>
        <p:spPr>
          <a:xfrm>
            <a:off x="-60973" y="5701247"/>
            <a:ext cx="6096000" cy="307777"/>
          </a:xfrm>
          <a:prstGeom prst="rect">
            <a:avLst/>
          </a:prstGeom>
          <a:noFill/>
        </p:spPr>
        <p:txBody>
          <a:bodyPr wrap="square" rtlCol="0">
            <a:spAutoFit/>
          </a:bodyPr>
          <a:lstStyle/>
          <a:p>
            <a:r>
              <a:rPr lang="en-US" sz="1400" dirty="0">
                <a:solidFill>
                  <a:schemeClr val="bg1">
                    <a:lumMod val="65000"/>
                  </a:schemeClr>
                </a:solidFill>
              </a:rPr>
              <a:t>Source: U.S. Travel Association and Tourism Economics; BLS</a:t>
            </a:r>
          </a:p>
        </p:txBody>
      </p:sp>
    </p:spTree>
    <p:extLst>
      <p:ext uri="{BB962C8B-B14F-4D97-AF65-F5344CB8AC3E}">
        <p14:creationId xmlns:p14="http://schemas.microsoft.com/office/powerpoint/2010/main" val="1030571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C223D-D077-4977-B9D0-C2E5B5D4AE18}"/>
              </a:ext>
            </a:extLst>
          </p:cNvPr>
          <p:cNvSpPr>
            <a:spLocks noGrp="1"/>
          </p:cNvSpPr>
          <p:nvPr>
            <p:ph type="ctrTitle"/>
          </p:nvPr>
        </p:nvSpPr>
        <p:spPr/>
        <p:txBody>
          <a:bodyPr/>
          <a:lstStyle/>
          <a:p>
            <a:r>
              <a:rPr lang="en-US"/>
              <a:t>Montana Travel</a:t>
            </a:r>
            <a:endParaRPr lang="en-US" dirty="0"/>
          </a:p>
        </p:txBody>
      </p:sp>
      <p:sp>
        <p:nvSpPr>
          <p:cNvPr id="3" name="Subtitle 2">
            <a:extLst>
              <a:ext uri="{FF2B5EF4-FFF2-40B4-BE49-F238E27FC236}">
                <a16:creationId xmlns:a16="http://schemas.microsoft.com/office/drawing/2014/main" id="{8BC3C19B-8EBE-4529-A78D-362844AE767B}"/>
              </a:ext>
            </a:extLst>
          </p:cNvPr>
          <p:cNvSpPr>
            <a:spLocks noGrp="1"/>
          </p:cNvSpPr>
          <p:nvPr>
            <p:ph type="subTitle" idx="1"/>
          </p:nvPr>
        </p:nvSpPr>
        <p:spPr/>
        <p:txBody>
          <a:bodyPr/>
          <a:lstStyle/>
          <a:p>
            <a:r>
              <a:rPr lang="en-US"/>
              <a:t>Following national trends? </a:t>
            </a:r>
          </a:p>
          <a:p>
            <a:r>
              <a:rPr lang="en-US"/>
              <a:t>Or finding its own way?</a:t>
            </a:r>
            <a:endParaRPr lang="en-US" dirty="0"/>
          </a:p>
        </p:txBody>
      </p:sp>
    </p:spTree>
    <p:extLst>
      <p:ext uri="{BB962C8B-B14F-4D97-AF65-F5344CB8AC3E}">
        <p14:creationId xmlns:p14="http://schemas.microsoft.com/office/powerpoint/2010/main" val="1872874954"/>
      </p:ext>
    </p:extLst>
  </p:cSld>
  <p:clrMapOvr>
    <a:masterClrMapping/>
  </p:clrMapOvr>
</p:sld>
</file>

<file path=ppt/theme/theme1.xml><?xml version="1.0" encoding="utf-8"?>
<a:theme xmlns:a="http://schemas.openxmlformats.org/drawingml/2006/main" name="MSU_Maroon&amp;Grey">
  <a:themeElements>
    <a:clrScheme name="Custom 1">
      <a:dk1>
        <a:sysClr val="windowText" lastClr="000000"/>
      </a:dk1>
      <a:lt1>
        <a:sysClr val="window" lastClr="FFFFFF"/>
      </a:lt1>
      <a:dk2>
        <a:srgbClr val="5E091A"/>
      </a:dk2>
      <a:lt2>
        <a:srgbClr val="E2E4DB"/>
      </a:lt2>
      <a:accent1>
        <a:srgbClr val="5E091A"/>
      </a:accent1>
      <a:accent2>
        <a:srgbClr val="410611"/>
      </a:accent2>
      <a:accent3>
        <a:srgbClr val="545651"/>
      </a:accent3>
      <a:accent4>
        <a:srgbClr val="848780"/>
      </a:accent4>
      <a:accent5>
        <a:srgbClr val="B9BDB3"/>
      </a:accent5>
      <a:accent6>
        <a:srgbClr val="890C25"/>
      </a:accent6>
      <a:hlink>
        <a:srgbClr val="890C25"/>
      </a:hlink>
      <a:folHlink>
        <a:srgbClr val="890C2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MSU_Maroon&amp;Grey.thmx</Template>
  <TotalTime>172</TotalTime>
  <Words>1703</Words>
  <Application>Microsoft Office PowerPoint</Application>
  <PresentationFormat>On-screen Show (4:3)</PresentationFormat>
  <Paragraphs>334</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Times New Roman</vt:lpstr>
      <vt:lpstr>MSU_Maroon&amp;Grey</vt:lpstr>
      <vt:lpstr>Travel and Tourism</vt:lpstr>
      <vt:lpstr>U.S. Travel &amp; Hospitality</vt:lpstr>
      <vt:lpstr>U.S. Travel &amp; Hospitality Current Insights</vt:lpstr>
      <vt:lpstr>U.S. Travel &amp; Hospitality Current Insights</vt:lpstr>
      <vt:lpstr>U.S. Travel &amp; Hospitality Work Force</vt:lpstr>
      <vt:lpstr>U.S. Travel &amp; Hospitality Work Force</vt:lpstr>
      <vt:lpstr>U.S. Travel &amp; Hospitality Work Force</vt:lpstr>
      <vt:lpstr>U.S. Travel &amp; Hospitality Work Force</vt:lpstr>
      <vt:lpstr>Montana Travel</vt:lpstr>
      <vt:lpstr>Montana Travel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Moving Forward</vt:lpstr>
      <vt:lpstr>PowerPoint Presentation</vt:lpstr>
      <vt:lpstr>PowerPoint Presentation</vt:lpstr>
      <vt:lpstr>PowerPoint Presentation</vt:lpstr>
      <vt:lpstr>PowerPoint Presentation</vt:lpstr>
    </vt:vector>
  </TitlesOfParts>
  <Company>Mississippi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Rowe</dc:creator>
  <cp:lastModifiedBy>Mac Minard</cp:lastModifiedBy>
  <cp:revision>24</cp:revision>
  <dcterms:created xsi:type="dcterms:W3CDTF">2015-07-09T18:42:12Z</dcterms:created>
  <dcterms:modified xsi:type="dcterms:W3CDTF">2022-01-14T13:51:16Z</dcterms:modified>
</cp:coreProperties>
</file>